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Lst>
  <p:sldSz cy="6858000" cx="9144000"/>
  <p:notesSz cx="6858000" cy="9144000"/>
  <p:embeddedFontLst>
    <p:embeddedFont>
      <p:font typeface="Roboto"/>
      <p:regular r:id="rId57"/>
      <p:bold r:id="rId58"/>
      <p:italic r:id="rId59"/>
      <p:boldItalic r:id="rId60"/>
    </p:embeddedFont>
    <p:embeddedFont>
      <p:font typeface="Merriweather"/>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Merriweather-bold.fntdata"/><Relationship Id="rId61" Type="http://schemas.openxmlformats.org/officeDocument/2006/relationships/font" Target="fonts/Merriweather-regular.fntdata"/><Relationship Id="rId20" Type="http://schemas.openxmlformats.org/officeDocument/2006/relationships/slide" Target="slides/slide16.xml"/><Relationship Id="rId64" Type="http://schemas.openxmlformats.org/officeDocument/2006/relationships/font" Target="fonts/Merriweather-boldItalic.fntdata"/><Relationship Id="rId63" Type="http://schemas.openxmlformats.org/officeDocument/2006/relationships/font" Target="fonts/Merriweather-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Roboto-bold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font" Target="fonts/Roboto-regular.fntdata"/><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Roboto-italic.fntdata"/><Relationship Id="rId14" Type="http://schemas.openxmlformats.org/officeDocument/2006/relationships/slide" Target="slides/slide10.xml"/><Relationship Id="rId58" Type="http://schemas.openxmlformats.org/officeDocument/2006/relationships/font" Target="fonts/Roboto-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9" name="Shape 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99" name="Shape 1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07" name="Shape 2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6" name="Shape 226"/>
        <p:cNvGrpSpPr/>
        <p:nvPr/>
      </p:nvGrpSpPr>
      <p:grpSpPr>
        <a:xfrm>
          <a:off x="0" y="0"/>
          <a:ext cx="0" cy="0"/>
          <a:chOff x="0" y="0"/>
          <a:chExt cx="0" cy="0"/>
        </a:xfrm>
      </p:grpSpPr>
      <p:sp>
        <p:nvSpPr>
          <p:cNvPr id="227" name="Shape 22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28" name="Shape 2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Spittle’s comment:</a:t>
            </a:r>
          </a:p>
          <a:p>
            <a:pPr lvl="0">
              <a:spcBef>
                <a:spcPts val="0"/>
              </a:spcBef>
              <a:buNone/>
            </a:pPr>
            <a:r>
              <a:t/>
            </a:r>
            <a:endParaRPr/>
          </a:p>
          <a:p>
            <a:pPr lvl="0">
              <a:spcBef>
                <a:spcPts val="0"/>
              </a:spcBef>
              <a:buClr>
                <a:schemeClr val="dk1"/>
              </a:buClr>
              <a:buSzPct val="100000"/>
              <a:buFont typeface="Arial"/>
              <a:buNone/>
            </a:pPr>
            <a:r>
              <a:rPr i="1" lang="en"/>
              <a:t>I'd add some nuance to the "flat" aspect of our organization. A lot of people will hear "Flat Organization" and think that we don't have any leads, leadership teams, etc. What we have is what I like to think of as a "Flat" Organization.</a:t>
            </a:r>
          </a:p>
          <a:p>
            <a:pPr lvl="0">
              <a:spcBef>
                <a:spcPts val="0"/>
              </a:spcBef>
              <a:buClr>
                <a:schemeClr val="dk1"/>
              </a:buClr>
              <a:buSzPct val="100000"/>
              <a:buFont typeface="Arial"/>
              <a:buNone/>
            </a:pPr>
            <a:r>
              <a:t/>
            </a:r>
            <a:endParaRPr i="1"/>
          </a:p>
          <a:p>
            <a:pPr lvl="0">
              <a:spcBef>
                <a:spcPts val="0"/>
              </a:spcBef>
              <a:buClr>
                <a:schemeClr val="dk1"/>
              </a:buClr>
              <a:buSzPct val="100000"/>
              <a:buFont typeface="Arial"/>
              <a:buNone/>
            </a:pPr>
            <a:r>
              <a:rPr i="1" lang="en"/>
              <a:t>That is, </a:t>
            </a:r>
            <a:r>
              <a:rPr b="1" i="1" lang="en"/>
              <a:t>we're not flat on our org chart</a:t>
            </a:r>
            <a:r>
              <a:rPr i="1" lang="en"/>
              <a:t>. There are leadership positions and HEs report to their team lead who reports to me and I report to Matt. So there's a structure there.</a:t>
            </a:r>
          </a:p>
          <a:p>
            <a:pPr lvl="0">
              <a:spcBef>
                <a:spcPts val="0"/>
              </a:spcBef>
              <a:buClr>
                <a:schemeClr val="dk1"/>
              </a:buClr>
              <a:buSzPct val="100000"/>
              <a:buFont typeface="Arial"/>
              <a:buNone/>
            </a:pPr>
            <a:r>
              <a:t/>
            </a:r>
            <a:endParaRPr i="1"/>
          </a:p>
          <a:p>
            <a:pPr lvl="0">
              <a:spcBef>
                <a:spcPts val="0"/>
              </a:spcBef>
              <a:buNone/>
            </a:pPr>
            <a:r>
              <a:rPr i="1" lang="en"/>
              <a:t>But </a:t>
            </a:r>
            <a:r>
              <a:rPr b="1" i="1" lang="en"/>
              <a:t>we are flat in our decision making</a:t>
            </a:r>
            <a:r>
              <a:rPr i="1" lang="en"/>
              <a:t>. That piece is something I think would resonate with the regional audience. Our team leads aren't looking over your shoulder. They're not telling you what decisions to make. And you don't need their approval for things like refunds and special exceptions to customers.</a:t>
            </a:r>
          </a:p>
          <a:p>
            <a:pPr lvl="0">
              <a:spcBef>
                <a:spcPts val="0"/>
              </a:spcBef>
              <a:buNone/>
            </a:pPr>
            <a:r>
              <a:t/>
            </a:r>
            <a:endParaRPr i="1"/>
          </a:p>
          <a:p>
            <a:pPr lvl="0" rtl="0">
              <a:spcBef>
                <a:spcPts val="0"/>
              </a:spcBef>
              <a:buNone/>
            </a:pPr>
            <a:r>
              <a:rPr i="1" lang="en"/>
              <a:t>Servant leader: </a:t>
            </a:r>
            <a:r>
              <a:rPr lang="en"/>
              <a:t> it’s not a manager position where we’re there to control, or tell HEs what need to be done.  Team leads are there to literally “serve” the team, and help them.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41" name="Shape 2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57" name="Shape 2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65" name="Shape 2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69" name="Shape 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00" name="Shape 3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12" name="Shape 3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6" name="Shape 316"/>
        <p:cNvGrpSpPr/>
        <p:nvPr/>
      </p:nvGrpSpPr>
      <p:grpSpPr>
        <a:xfrm>
          <a:off x="0" y="0"/>
          <a:ext cx="0" cy="0"/>
          <a:chOff x="0" y="0"/>
          <a:chExt cx="0" cy="0"/>
        </a:xfrm>
      </p:grpSpPr>
      <p:sp>
        <p:nvSpPr>
          <p:cNvPr id="317" name="Shape 31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18" name="Shape 3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2" name="Shape 322"/>
        <p:cNvGrpSpPr/>
        <p:nvPr/>
      </p:nvGrpSpPr>
      <p:grpSpPr>
        <a:xfrm>
          <a:off x="0" y="0"/>
          <a:ext cx="0" cy="0"/>
          <a:chOff x="0" y="0"/>
          <a:chExt cx="0" cy="0"/>
        </a:xfrm>
      </p:grpSpPr>
      <p:sp>
        <p:nvSpPr>
          <p:cNvPr id="323" name="Shape 32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24" name="Shape 3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31" name="Shape 3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 name="Shape 72"/>
        <p:cNvGrpSpPr/>
        <p:nvPr/>
      </p:nvGrpSpPr>
      <p:grpSpPr>
        <a:xfrm>
          <a:off x="0" y="0"/>
          <a:ext cx="0" cy="0"/>
          <a:chOff x="0" y="0"/>
          <a:chExt cx="0" cy="0"/>
        </a:xfrm>
      </p:grpSpPr>
      <p:sp>
        <p:nvSpPr>
          <p:cNvPr id="73" name="Shape 7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74" name="Shape 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36" name="Shape 3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4" name="Shape 344"/>
        <p:cNvGrpSpPr/>
        <p:nvPr/>
      </p:nvGrpSpPr>
      <p:grpSpPr>
        <a:xfrm>
          <a:off x="0" y="0"/>
          <a:ext cx="0" cy="0"/>
          <a:chOff x="0" y="0"/>
          <a:chExt cx="0" cy="0"/>
        </a:xfrm>
      </p:grpSpPr>
      <p:sp>
        <p:nvSpPr>
          <p:cNvPr id="345" name="Shape 34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46" name="Shape 3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9" name="Shape 349"/>
        <p:cNvGrpSpPr/>
        <p:nvPr/>
      </p:nvGrpSpPr>
      <p:grpSpPr>
        <a:xfrm>
          <a:off x="0" y="0"/>
          <a:ext cx="0" cy="0"/>
          <a:chOff x="0" y="0"/>
          <a:chExt cx="0" cy="0"/>
        </a:xfrm>
      </p:grpSpPr>
      <p:sp>
        <p:nvSpPr>
          <p:cNvPr id="350" name="Shape 35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51" name="Shape 3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6" name="Shape 356"/>
        <p:cNvGrpSpPr/>
        <p:nvPr/>
      </p:nvGrpSpPr>
      <p:grpSpPr>
        <a:xfrm>
          <a:off x="0" y="0"/>
          <a:ext cx="0" cy="0"/>
          <a:chOff x="0" y="0"/>
          <a:chExt cx="0" cy="0"/>
        </a:xfrm>
      </p:grpSpPr>
      <p:sp>
        <p:nvSpPr>
          <p:cNvPr id="357" name="Shape 35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58" name="Shape 3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1" name="Shape 361"/>
        <p:cNvGrpSpPr/>
        <p:nvPr/>
      </p:nvGrpSpPr>
      <p:grpSpPr>
        <a:xfrm>
          <a:off x="0" y="0"/>
          <a:ext cx="0" cy="0"/>
          <a:chOff x="0" y="0"/>
          <a:chExt cx="0" cy="0"/>
        </a:xfrm>
      </p:grpSpPr>
      <p:sp>
        <p:nvSpPr>
          <p:cNvPr id="362" name="Shape 36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63" name="Shape 3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7" name="Shape 367"/>
        <p:cNvGrpSpPr/>
        <p:nvPr/>
      </p:nvGrpSpPr>
      <p:grpSpPr>
        <a:xfrm>
          <a:off x="0" y="0"/>
          <a:ext cx="0" cy="0"/>
          <a:chOff x="0" y="0"/>
          <a:chExt cx="0" cy="0"/>
        </a:xfrm>
      </p:grpSpPr>
      <p:sp>
        <p:nvSpPr>
          <p:cNvPr id="368" name="Shape 36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69" name="Shape 3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3" name="Shape 373"/>
        <p:cNvGrpSpPr/>
        <p:nvPr/>
      </p:nvGrpSpPr>
      <p:grpSpPr>
        <a:xfrm>
          <a:off x="0" y="0"/>
          <a:ext cx="0" cy="0"/>
          <a:chOff x="0" y="0"/>
          <a:chExt cx="0" cy="0"/>
        </a:xfrm>
      </p:grpSpPr>
      <p:sp>
        <p:nvSpPr>
          <p:cNvPr id="374" name="Shape 37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75" name="Shape 3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Briefly introduce the group is attendance, coming from eight countries, etc...</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81" name="Shape 3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5" name="Shape 385"/>
        <p:cNvGrpSpPr/>
        <p:nvPr/>
      </p:nvGrpSpPr>
      <p:grpSpPr>
        <a:xfrm>
          <a:off x="0" y="0"/>
          <a:ext cx="0" cy="0"/>
          <a:chOff x="0" y="0"/>
          <a:chExt cx="0" cy="0"/>
        </a:xfrm>
      </p:grpSpPr>
      <p:sp>
        <p:nvSpPr>
          <p:cNvPr id="386" name="Shape 38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87" name="Shape 3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81" name="Shape 81"/>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rtl="0">
              <a:spcBef>
                <a:spcPts val="0"/>
              </a:spcBef>
            </a:pPr>
            <a:r>
              <a:rPr lang="en"/>
              <a:t>Automattic is the company behind WordPress.com</a:t>
            </a:r>
          </a:p>
          <a:p>
            <a:pPr indent="-228600" lvl="0" marL="457200" rtl="0">
              <a:spcBef>
                <a:spcPts val="0"/>
              </a:spcBef>
            </a:pPr>
            <a:r>
              <a:rPr lang="en"/>
              <a:t>Also support other services</a:t>
            </a:r>
          </a:p>
          <a:p>
            <a:pPr indent="-228600" lvl="0" marL="457200" rtl="0">
              <a:spcBef>
                <a:spcPts val="0"/>
              </a:spcBef>
            </a:pPr>
            <a:r>
              <a:rPr lang="en"/>
              <a:t>Founded by Matt Mullenweg in 2005.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0" name="Shape 390"/>
        <p:cNvGrpSpPr/>
        <p:nvPr/>
      </p:nvGrpSpPr>
      <p:grpSpPr>
        <a:xfrm>
          <a:off x="0" y="0"/>
          <a:ext cx="0" cy="0"/>
          <a:chOff x="0" y="0"/>
          <a:chExt cx="0" cy="0"/>
        </a:xfrm>
      </p:grpSpPr>
      <p:sp>
        <p:nvSpPr>
          <p:cNvPr id="391" name="Shape 39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92" name="Shape 3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i="1"/>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6" name="Shape 396"/>
        <p:cNvGrpSpPr/>
        <p:nvPr/>
      </p:nvGrpSpPr>
      <p:grpSpPr>
        <a:xfrm>
          <a:off x="0" y="0"/>
          <a:ext cx="0" cy="0"/>
          <a:chOff x="0" y="0"/>
          <a:chExt cx="0" cy="0"/>
        </a:xfrm>
      </p:grpSpPr>
      <p:sp>
        <p:nvSpPr>
          <p:cNvPr id="397" name="Shape 39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98" name="Shape 3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i="1"/>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2" name="Shape 402"/>
        <p:cNvGrpSpPr/>
        <p:nvPr/>
      </p:nvGrpSpPr>
      <p:grpSpPr>
        <a:xfrm>
          <a:off x="0" y="0"/>
          <a:ext cx="0" cy="0"/>
          <a:chOff x="0" y="0"/>
          <a:chExt cx="0" cy="0"/>
        </a:xfrm>
      </p:grpSpPr>
      <p:sp>
        <p:nvSpPr>
          <p:cNvPr id="403" name="Shape 40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04" name="Shape 4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i="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97" name="Shape 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06" name="Shape 1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Briefly introduce the group is attendance, coming from eight countries, etc...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992766"/>
            <a:ext cx="8520600" cy="27369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3778833"/>
            <a:ext cx="8520600" cy="10569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474833"/>
            <a:ext cx="8520600" cy="26181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4202966"/>
            <a:ext cx="8520600" cy="17343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867800"/>
            <a:ext cx="8520600" cy="11223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593366"/>
            <a:ext cx="8520600" cy="7635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536633"/>
            <a:ext cx="8520600" cy="4555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593366"/>
            <a:ext cx="8520600" cy="7635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536633"/>
            <a:ext cx="3999900" cy="4555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536633"/>
            <a:ext cx="3999900" cy="4555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593366"/>
            <a:ext cx="8520600" cy="7635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740800"/>
            <a:ext cx="2808000" cy="1007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852800"/>
            <a:ext cx="2808000" cy="42393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600200"/>
            <a:ext cx="6367800" cy="54543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644233"/>
            <a:ext cx="4045200" cy="19764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3737433"/>
            <a:ext cx="4045200" cy="16467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965433"/>
            <a:ext cx="3837000" cy="49269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5640766"/>
            <a:ext cx="5998800" cy="8067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593366"/>
            <a:ext cx="8520600" cy="7635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536633"/>
            <a:ext cx="8520600" cy="45552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6217622"/>
            <a:ext cx="548700" cy="5247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00.png"/><Relationship Id="rId4" Type="http://schemas.openxmlformats.org/officeDocument/2006/relationships/image" Target="../media/image02.png"/><Relationship Id="rId5" Type="http://schemas.openxmlformats.org/officeDocument/2006/relationships/image" Target="../media/image0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0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0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0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0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0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0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0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00.png"/><Relationship Id="rId4" Type="http://schemas.openxmlformats.org/officeDocument/2006/relationships/image" Target="../media/image02.png"/><Relationship Id="rId5" Type="http://schemas.openxmlformats.org/officeDocument/2006/relationships/image" Target="../media/image0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02.pn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02.pn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0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0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02.png"/><Relationship Id="rId4" Type="http://schemas.openxmlformats.org/officeDocument/2006/relationships/hyperlink" Target="mailto:help@wordpress.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0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0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02.png"/><Relationship Id="rId4" Type="http://schemas.openxmlformats.org/officeDocument/2006/relationships/image" Target="../media/image22.png"/><Relationship Id="rId5"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02.png"/><Relationship Id="rId4" Type="http://schemas.openxmlformats.org/officeDocument/2006/relationships/image" Target="../media/image30.png"/><Relationship Id="rId5"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0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0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02.png"/><Relationship Id="rId4" Type="http://schemas.openxmlformats.org/officeDocument/2006/relationships/image" Target="../media/image45.png"/><Relationship Id="rId5"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02.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0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0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5.png"/><Relationship Id="rId4" Type="http://schemas.openxmlformats.org/officeDocument/2006/relationships/image" Target="../media/image0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4.png"/><Relationship Id="rId4" Type="http://schemas.openxmlformats.org/officeDocument/2006/relationships/image" Target="../media/image0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3.png"/><Relationship Id="rId4" Type="http://schemas.openxmlformats.org/officeDocument/2006/relationships/image" Target="../media/image0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7.png"/><Relationship Id="rId4" Type="http://schemas.openxmlformats.org/officeDocument/2006/relationships/image" Target="../media/image0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0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0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0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0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0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02.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15.png"/><Relationship Id="rId4" Type="http://schemas.openxmlformats.org/officeDocument/2006/relationships/image" Target="../media/image0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1" Type="http://schemas.openxmlformats.org/officeDocument/2006/relationships/image" Target="../media/image06.png"/><Relationship Id="rId10" Type="http://schemas.openxmlformats.org/officeDocument/2006/relationships/image" Target="../media/image09.png"/><Relationship Id="rId13" Type="http://schemas.openxmlformats.org/officeDocument/2006/relationships/image" Target="../media/image12.png"/><Relationship Id="rId12" Type="http://schemas.openxmlformats.org/officeDocument/2006/relationships/image" Target="../media/image14.png"/><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05.png"/><Relationship Id="rId9" Type="http://schemas.openxmlformats.org/officeDocument/2006/relationships/image" Target="../media/image08.png"/><Relationship Id="rId14" Type="http://schemas.openxmlformats.org/officeDocument/2006/relationships/image" Target="../media/image16.png"/><Relationship Id="rId5" Type="http://schemas.openxmlformats.org/officeDocument/2006/relationships/image" Target="../media/image04.png"/><Relationship Id="rId6" Type="http://schemas.openxmlformats.org/officeDocument/2006/relationships/image" Target="../media/image11.png"/><Relationship Id="rId7" Type="http://schemas.openxmlformats.org/officeDocument/2006/relationships/image" Target="../media/image07.png"/><Relationship Id="rId8"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0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0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02.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0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0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0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AADC"/>
        </a:solidFill>
      </p:bgPr>
    </p:bg>
    <p:spTree>
      <p:nvGrpSpPr>
        <p:cNvPr id="53" name="Shape 53"/>
        <p:cNvGrpSpPr/>
        <p:nvPr/>
      </p:nvGrpSpPr>
      <p:grpSpPr>
        <a:xfrm>
          <a:off x="0" y="0"/>
          <a:ext cx="0" cy="0"/>
          <a:chOff x="0" y="0"/>
          <a:chExt cx="0" cy="0"/>
        </a:xfrm>
      </p:grpSpPr>
      <p:pic>
        <p:nvPicPr>
          <p:cNvPr id="54" name="Shape 54"/>
          <p:cNvPicPr preferRelativeResize="0"/>
          <p:nvPr/>
        </p:nvPicPr>
        <p:blipFill>
          <a:blip r:embed="rId3">
            <a:alphaModFix amt="11000"/>
          </a:blip>
          <a:stretch>
            <a:fillRect/>
          </a:stretch>
        </p:blipFill>
        <p:spPr>
          <a:xfrm>
            <a:off x="2350736" y="1207736"/>
            <a:ext cx="4442525" cy="4442525"/>
          </a:xfrm>
          <a:prstGeom prst="rect">
            <a:avLst/>
          </a:prstGeom>
          <a:noFill/>
          <a:ln>
            <a:noFill/>
          </a:ln>
        </p:spPr>
      </p:pic>
      <p:pic>
        <p:nvPicPr>
          <p:cNvPr descr="automattic-cmyk.png" id="55" name="Shape 55"/>
          <p:cNvPicPr preferRelativeResize="0"/>
          <p:nvPr/>
        </p:nvPicPr>
        <p:blipFill>
          <a:blip r:embed="rId4">
            <a:alphaModFix/>
          </a:blip>
          <a:stretch>
            <a:fillRect/>
          </a:stretch>
        </p:blipFill>
        <p:spPr>
          <a:xfrm>
            <a:off x="-127625" y="6324200"/>
            <a:ext cx="2158350" cy="719450"/>
          </a:xfrm>
          <a:prstGeom prst="rect">
            <a:avLst/>
          </a:prstGeom>
          <a:noFill/>
          <a:ln>
            <a:noFill/>
          </a:ln>
        </p:spPr>
      </p:pic>
      <p:pic>
        <p:nvPicPr>
          <p:cNvPr id="56" name="Shape 56"/>
          <p:cNvPicPr preferRelativeResize="0"/>
          <p:nvPr/>
        </p:nvPicPr>
        <p:blipFill>
          <a:blip r:embed="rId5">
            <a:alphaModFix/>
          </a:blip>
          <a:stretch>
            <a:fillRect/>
          </a:stretch>
        </p:blipFill>
        <p:spPr>
          <a:xfrm>
            <a:off x="3421596" y="1655557"/>
            <a:ext cx="2300775" cy="23007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126" name="Shape 126"/>
        <p:cNvGrpSpPr/>
        <p:nvPr/>
      </p:nvGrpSpPr>
      <p:grpSpPr>
        <a:xfrm>
          <a:off x="0" y="0"/>
          <a:ext cx="0" cy="0"/>
          <a:chOff x="0" y="0"/>
          <a:chExt cx="0" cy="0"/>
        </a:xfrm>
      </p:grpSpPr>
      <p:pic>
        <p:nvPicPr>
          <p:cNvPr descr="automattic-cmyk.png" id="127" name="Shape 127"/>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128" name="Shape 128"/>
          <p:cNvSpPr txBox="1"/>
          <p:nvPr/>
        </p:nvSpPr>
        <p:spPr>
          <a:xfrm>
            <a:off x="789000" y="3045000"/>
            <a:ext cx="7566000" cy="768000"/>
          </a:xfrm>
          <a:prstGeom prst="rect">
            <a:avLst/>
          </a:prstGeom>
          <a:noFill/>
          <a:ln>
            <a:noFill/>
          </a:ln>
        </p:spPr>
        <p:txBody>
          <a:bodyPr anchorCtr="0" anchor="t" bIns="91425" lIns="91425" rIns="91425" tIns="91425">
            <a:noAutofit/>
          </a:bodyPr>
          <a:lstStyle/>
          <a:p>
            <a:pPr lvl="0" rtl="0" algn="ctr">
              <a:spcBef>
                <a:spcPts val="0"/>
              </a:spcBef>
              <a:buNone/>
            </a:pPr>
            <a:r>
              <a:rPr b="1" lang="en" sz="4800">
                <a:solidFill>
                  <a:srgbClr val="FFFFFF"/>
                </a:solidFill>
                <a:latin typeface="Merriweather"/>
                <a:ea typeface="Merriweather"/>
                <a:cs typeface="Merriweather"/>
                <a:sym typeface="Merriweather"/>
              </a:rPr>
              <a:t>What is distributed?</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132" name="Shape 132"/>
        <p:cNvGrpSpPr/>
        <p:nvPr/>
      </p:nvGrpSpPr>
      <p:grpSpPr>
        <a:xfrm>
          <a:off x="0" y="0"/>
          <a:ext cx="0" cy="0"/>
          <a:chOff x="0" y="0"/>
          <a:chExt cx="0" cy="0"/>
        </a:xfrm>
      </p:grpSpPr>
      <p:pic>
        <p:nvPicPr>
          <p:cNvPr descr="automattic-cmyk.png" id="133" name="Shape 133"/>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134" name="Shape 134"/>
          <p:cNvSpPr txBox="1"/>
          <p:nvPr/>
        </p:nvSpPr>
        <p:spPr>
          <a:xfrm>
            <a:off x="1150350" y="2491650"/>
            <a:ext cx="6843300" cy="1874700"/>
          </a:xfrm>
          <a:prstGeom prst="rect">
            <a:avLst/>
          </a:prstGeom>
          <a:noFill/>
          <a:ln>
            <a:noFill/>
          </a:ln>
        </p:spPr>
        <p:txBody>
          <a:bodyPr anchorCtr="0" anchor="ctr" bIns="91425" lIns="91425" rIns="91425" tIns="91425">
            <a:noAutofit/>
          </a:bodyPr>
          <a:lstStyle/>
          <a:p>
            <a:pPr lvl="0" rtl="0">
              <a:spcBef>
                <a:spcPts val="0"/>
              </a:spcBef>
              <a:buNone/>
            </a:pPr>
            <a:r>
              <a:rPr b="1" lang="en" sz="3600">
                <a:solidFill>
                  <a:srgbClr val="FFFFFF"/>
                </a:solidFill>
                <a:latin typeface="Merriweather"/>
                <a:ea typeface="Merriweather"/>
                <a:cs typeface="Merriweather"/>
                <a:sym typeface="Merriweather"/>
              </a:rPr>
              <a:t>Flexibility</a:t>
            </a:r>
            <a:r>
              <a:rPr lang="en" sz="3000">
                <a:solidFill>
                  <a:srgbClr val="FFFFFF"/>
                </a:solidFill>
                <a:latin typeface="Merriweather"/>
                <a:ea typeface="Merriweather"/>
                <a:cs typeface="Merriweather"/>
                <a:sym typeface="Merriweather"/>
              </a:rPr>
              <a:t> of</a:t>
            </a:r>
          </a:p>
          <a:p>
            <a:pPr indent="457200" lvl="0" marL="914400" rtl="0">
              <a:spcBef>
                <a:spcPts val="0"/>
              </a:spcBef>
              <a:buNone/>
            </a:pPr>
            <a:r>
              <a:t/>
            </a:r>
            <a:endParaRPr b="1" sz="3000">
              <a:solidFill>
                <a:srgbClr val="FFFFFF"/>
              </a:solidFill>
              <a:latin typeface="Merriweather"/>
              <a:ea typeface="Merriweather"/>
              <a:cs typeface="Merriweather"/>
              <a:sym typeface="Merriweather"/>
            </a:endParaRPr>
          </a:p>
          <a:p>
            <a:pPr indent="457200" lvl="0" marL="914400" rtl="0">
              <a:spcBef>
                <a:spcPts val="0"/>
              </a:spcBef>
              <a:buNone/>
            </a:pPr>
            <a:r>
              <a:rPr b="1" lang="en" sz="3600">
                <a:solidFill>
                  <a:srgbClr val="FFFFFF"/>
                </a:solidFill>
                <a:latin typeface="Merriweather"/>
                <a:ea typeface="Merriweather"/>
                <a:cs typeface="Merriweather"/>
                <a:sym typeface="Merriweather"/>
              </a:rPr>
              <a:t>where</a:t>
            </a:r>
            <a:r>
              <a:rPr lang="en" sz="3000">
                <a:solidFill>
                  <a:srgbClr val="FFFFFF"/>
                </a:solidFill>
                <a:latin typeface="Merriweather"/>
                <a:ea typeface="Merriweather"/>
                <a:cs typeface="Merriweather"/>
                <a:sym typeface="Merriweather"/>
              </a:rPr>
              <a:t> and </a:t>
            </a:r>
            <a:r>
              <a:rPr b="1" lang="en" sz="3600">
                <a:solidFill>
                  <a:srgbClr val="FFFFFF"/>
                </a:solidFill>
                <a:latin typeface="Merriweather"/>
                <a:ea typeface="Merriweather"/>
                <a:cs typeface="Merriweather"/>
                <a:sym typeface="Merriweather"/>
              </a:rPr>
              <a:t>when</a:t>
            </a:r>
            <a:r>
              <a:rPr b="1" lang="en" sz="3000">
                <a:solidFill>
                  <a:srgbClr val="FFFFFF"/>
                </a:solidFill>
                <a:latin typeface="Merriweather"/>
                <a:ea typeface="Merriweather"/>
                <a:cs typeface="Merriweather"/>
                <a:sym typeface="Merriweather"/>
              </a:rPr>
              <a:t> </a:t>
            </a:r>
            <a:r>
              <a:rPr lang="en" sz="3000">
                <a:solidFill>
                  <a:srgbClr val="FFFFFF"/>
                </a:solidFill>
                <a:latin typeface="Merriweather"/>
                <a:ea typeface="Merriweather"/>
                <a:cs typeface="Merriweather"/>
                <a:sym typeface="Merriweather"/>
              </a:rPr>
              <a:t>to work</a:t>
            </a:r>
          </a:p>
          <a:p>
            <a:pPr lvl="0" rtl="0">
              <a:spcBef>
                <a:spcPts val="0"/>
              </a:spcBef>
              <a:buNone/>
            </a:pPr>
            <a:r>
              <a:t/>
            </a:r>
            <a:endParaRPr sz="1800">
              <a:solidFill>
                <a:srgbClr val="FFFFFF"/>
              </a:solidFill>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138" name="Shape 138"/>
        <p:cNvGrpSpPr/>
        <p:nvPr/>
      </p:nvGrpSpPr>
      <p:grpSpPr>
        <a:xfrm>
          <a:off x="0" y="0"/>
          <a:ext cx="0" cy="0"/>
          <a:chOff x="0" y="0"/>
          <a:chExt cx="0" cy="0"/>
        </a:xfrm>
      </p:grpSpPr>
      <p:sp>
        <p:nvSpPr>
          <p:cNvPr id="139" name="Shape 139"/>
          <p:cNvSpPr txBox="1"/>
          <p:nvPr/>
        </p:nvSpPr>
        <p:spPr>
          <a:xfrm>
            <a:off x="993900" y="649525"/>
            <a:ext cx="7156200" cy="719400"/>
          </a:xfrm>
          <a:prstGeom prst="rect">
            <a:avLst/>
          </a:prstGeom>
          <a:noFill/>
          <a:ln>
            <a:noFill/>
          </a:ln>
        </p:spPr>
        <p:txBody>
          <a:bodyPr anchorCtr="0" anchor="t" bIns="91425" lIns="91425" rIns="91425" tIns="91425">
            <a:noAutofit/>
          </a:bodyPr>
          <a:lstStyle/>
          <a:p>
            <a:pPr lvl="0" rtl="0" algn="ctr">
              <a:spcBef>
                <a:spcPts val="0"/>
              </a:spcBef>
              <a:buNone/>
            </a:pPr>
            <a:r>
              <a:rPr b="1" lang="en" sz="3600">
                <a:solidFill>
                  <a:srgbClr val="FFFFFF"/>
                </a:solidFill>
                <a:latin typeface="Merriweather"/>
                <a:ea typeface="Merriweather"/>
                <a:cs typeface="Merriweather"/>
                <a:sym typeface="Merriweather"/>
              </a:rPr>
              <a:t>Office?  What office?</a:t>
            </a:r>
          </a:p>
        </p:txBody>
      </p:sp>
      <p:pic>
        <p:nvPicPr>
          <p:cNvPr descr="automattic-cmyk.png" id="140" name="Shape 140"/>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141" name="Shape 141"/>
          <p:cNvSpPr txBox="1"/>
          <p:nvPr/>
        </p:nvSpPr>
        <p:spPr>
          <a:xfrm>
            <a:off x="804375" y="1602475"/>
            <a:ext cx="7671900" cy="4250700"/>
          </a:xfrm>
          <a:prstGeom prst="rect">
            <a:avLst/>
          </a:prstGeom>
          <a:noFill/>
          <a:ln>
            <a:noFill/>
          </a:ln>
        </p:spPr>
        <p:txBody>
          <a:bodyPr anchorCtr="0" anchor="t" bIns="91425" lIns="91425" rIns="91425" tIns="91425">
            <a:noAutofit/>
          </a:bodyPr>
          <a:lstStyle/>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We are a distributed workforce of 514 Automatticians, spread across 52 countries</a:t>
            </a:r>
            <a:r>
              <a:rPr b="1" lang="en" sz="2000">
                <a:solidFill>
                  <a:schemeClr val="lt1"/>
                </a:solidFill>
                <a:latin typeface="Merriweather"/>
                <a:ea typeface="Merriweather"/>
                <a:cs typeface="Merriweather"/>
                <a:sym typeface="Merriweather"/>
              </a:rPr>
              <a:t>, speaking more than 60 languages.</a:t>
            </a:r>
          </a:p>
          <a:p>
            <a:pPr lvl="0" rtl="0">
              <a:spcBef>
                <a:spcPts val="0"/>
              </a:spcBef>
              <a:buNone/>
            </a:pPr>
            <a:r>
              <a:t/>
            </a:r>
            <a:endParaRPr b="1" sz="2000">
              <a:solidFill>
                <a:srgbClr val="FFFFFF"/>
              </a:solidFill>
              <a:latin typeface="Merriweather"/>
              <a:ea typeface="Merriweather"/>
              <a:cs typeface="Merriweather"/>
              <a:sym typeface="Merriweather"/>
            </a:endParaRPr>
          </a:p>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We all work from our homes, or if not, in a cafe or coworking space or at a beach.</a:t>
            </a:r>
          </a:p>
          <a:p>
            <a:pPr lvl="0" rtl="0">
              <a:spcBef>
                <a:spcPts val="0"/>
              </a:spcBef>
              <a:buNone/>
            </a:pPr>
            <a:r>
              <a:t/>
            </a:r>
            <a:endParaRPr sz="2000">
              <a:solidFill>
                <a:srgbClr val="FFFFFF"/>
              </a:solidFill>
              <a:latin typeface="Merriweather"/>
              <a:ea typeface="Merriweather"/>
              <a:cs typeface="Merriweather"/>
              <a:sym typeface="Merriweather"/>
            </a:endParaRPr>
          </a:p>
          <a:p>
            <a:pPr lvl="0" rtl="0">
              <a:spcBef>
                <a:spcPts val="0"/>
              </a:spcBef>
              <a:buNone/>
            </a:pPr>
            <a:r>
              <a:t/>
            </a:r>
            <a:endParaRPr sz="2000">
              <a:solidFill>
                <a:srgbClr val="FFFFFF"/>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sp>
        <p:nvSpPr>
          <p:cNvPr id="146" name="Shape 146"/>
          <p:cNvSpPr txBox="1"/>
          <p:nvPr/>
        </p:nvSpPr>
        <p:spPr>
          <a:xfrm>
            <a:off x="192650" y="134850"/>
            <a:ext cx="5798400" cy="693600"/>
          </a:xfrm>
          <a:prstGeom prst="rect">
            <a:avLst/>
          </a:prstGeom>
          <a:noFill/>
          <a:ln>
            <a:noFill/>
          </a:ln>
        </p:spPr>
        <p:txBody>
          <a:bodyPr anchorCtr="0" anchor="t" bIns="91425" lIns="91425" rIns="91425" tIns="91425">
            <a:noAutofit/>
          </a:bodyPr>
          <a:lstStyle/>
          <a:p>
            <a:pPr lvl="0" rtl="0">
              <a:spcBef>
                <a:spcPts val="0"/>
              </a:spcBef>
              <a:buNone/>
            </a:pPr>
            <a:r>
              <a:rPr lang="en" sz="3000">
                <a:solidFill>
                  <a:srgbClr val="FFFFFF"/>
                </a:solidFill>
                <a:latin typeface="Merriweather"/>
                <a:ea typeface="Merriweather"/>
                <a:cs typeface="Merriweather"/>
                <a:sym typeface="Merriweather"/>
              </a:rPr>
              <a:t>officetoday.wordpress.com</a:t>
            </a:r>
          </a:p>
        </p:txBody>
      </p:sp>
      <p:pic>
        <p:nvPicPr>
          <p:cNvPr id="147" name="Shape 147"/>
          <p:cNvPicPr preferRelativeResize="0"/>
          <p:nvPr/>
        </p:nvPicPr>
        <p:blipFill>
          <a:blip r:embed="rId3">
            <a:alphaModFix/>
          </a:blip>
          <a:stretch>
            <a:fillRect/>
          </a:stretch>
        </p:blipFill>
        <p:spPr>
          <a:xfrm>
            <a:off x="-100387" y="-75287"/>
            <a:ext cx="9344775" cy="7008573"/>
          </a:xfrm>
          <a:prstGeom prst="rect">
            <a:avLst/>
          </a:prstGeom>
          <a:noFill/>
          <a:ln>
            <a:noFill/>
          </a:ln>
        </p:spPr>
      </p:pic>
      <p:sp>
        <p:nvSpPr>
          <p:cNvPr id="148" name="Shape 148"/>
          <p:cNvSpPr txBox="1"/>
          <p:nvPr/>
        </p:nvSpPr>
        <p:spPr>
          <a:xfrm>
            <a:off x="192650" y="134850"/>
            <a:ext cx="5798400" cy="693600"/>
          </a:xfrm>
          <a:prstGeom prst="rect">
            <a:avLst/>
          </a:prstGeom>
          <a:noFill/>
          <a:ln>
            <a:noFill/>
          </a:ln>
        </p:spPr>
        <p:txBody>
          <a:bodyPr anchorCtr="0" anchor="t" bIns="91425" lIns="91425" rIns="91425" tIns="91425">
            <a:noAutofit/>
          </a:bodyPr>
          <a:lstStyle/>
          <a:p>
            <a:pPr lvl="0" rtl="0">
              <a:spcBef>
                <a:spcPts val="0"/>
              </a:spcBef>
              <a:buNone/>
            </a:pPr>
            <a:r>
              <a:rPr lang="en" sz="3000">
                <a:solidFill>
                  <a:srgbClr val="434343"/>
                </a:solidFill>
                <a:latin typeface="Merriweather"/>
                <a:ea typeface="Merriweather"/>
                <a:cs typeface="Merriweather"/>
                <a:sym typeface="Merriweather"/>
              </a:rPr>
              <a:t>officetoday.wordpress.com</a:t>
            </a:r>
          </a:p>
        </p:txBody>
      </p:sp>
      <p:sp>
        <p:nvSpPr>
          <p:cNvPr id="149" name="Shape 149"/>
          <p:cNvSpPr txBox="1"/>
          <p:nvPr/>
        </p:nvSpPr>
        <p:spPr>
          <a:xfrm>
            <a:off x="218300" y="676050"/>
            <a:ext cx="4396500" cy="693600"/>
          </a:xfrm>
          <a:prstGeom prst="rect">
            <a:avLst/>
          </a:prstGeom>
          <a:noFill/>
          <a:ln>
            <a:noFill/>
          </a:ln>
        </p:spPr>
        <p:txBody>
          <a:bodyPr anchorCtr="0" anchor="t" bIns="91425" lIns="91425" rIns="91425" tIns="91425">
            <a:noAutofit/>
          </a:bodyPr>
          <a:lstStyle/>
          <a:p>
            <a:pPr lvl="0" rtl="0">
              <a:spcBef>
                <a:spcPts val="0"/>
              </a:spcBef>
              <a:buNone/>
            </a:pPr>
            <a:r>
              <a:rPr lang="en" sz="1800">
                <a:solidFill>
                  <a:srgbClr val="434343"/>
                </a:solidFill>
                <a:latin typeface="Roboto"/>
                <a:ea typeface="Roboto"/>
                <a:cs typeface="Roboto"/>
                <a:sym typeface="Roboto"/>
              </a:rPr>
              <a:t>TABLE MOUNTAIN, SOUTH AFRICA</a:t>
            </a:r>
          </a:p>
        </p:txBody>
      </p:sp>
      <p:sp>
        <p:nvSpPr>
          <p:cNvPr id="150" name="Shape 150"/>
          <p:cNvSpPr txBox="1"/>
          <p:nvPr/>
        </p:nvSpPr>
        <p:spPr>
          <a:xfrm>
            <a:off x="210376" y="134850"/>
            <a:ext cx="5798400" cy="693600"/>
          </a:xfrm>
          <a:prstGeom prst="rect">
            <a:avLst/>
          </a:prstGeom>
          <a:noFill/>
          <a:ln>
            <a:noFill/>
          </a:ln>
        </p:spPr>
        <p:txBody>
          <a:bodyPr anchorCtr="0" anchor="t" bIns="91425" lIns="91425" rIns="91425" tIns="91425">
            <a:noAutofit/>
          </a:bodyPr>
          <a:lstStyle/>
          <a:p>
            <a:pPr lvl="0" rtl="0">
              <a:spcBef>
                <a:spcPts val="0"/>
              </a:spcBef>
              <a:buNone/>
            </a:pPr>
            <a:r>
              <a:rPr lang="en" sz="3000">
                <a:solidFill>
                  <a:srgbClr val="FFFFFF"/>
                </a:solidFill>
                <a:latin typeface="Merriweather"/>
                <a:ea typeface="Merriweather"/>
                <a:cs typeface="Merriweather"/>
                <a:sym typeface="Merriweather"/>
              </a:rPr>
              <a:t>officetoday.wordpress.com</a:t>
            </a:r>
          </a:p>
        </p:txBody>
      </p:sp>
      <p:sp>
        <p:nvSpPr>
          <p:cNvPr id="151" name="Shape 151"/>
          <p:cNvSpPr txBox="1"/>
          <p:nvPr/>
        </p:nvSpPr>
        <p:spPr>
          <a:xfrm>
            <a:off x="236025" y="676050"/>
            <a:ext cx="4396500" cy="693600"/>
          </a:xfrm>
          <a:prstGeom prst="rect">
            <a:avLst/>
          </a:prstGeom>
          <a:noFill/>
          <a:ln>
            <a:noFill/>
          </a:ln>
        </p:spPr>
        <p:txBody>
          <a:bodyPr anchorCtr="0" anchor="t" bIns="91425" lIns="91425" rIns="91425" tIns="91425">
            <a:noAutofit/>
          </a:bodyPr>
          <a:lstStyle/>
          <a:p>
            <a:pPr lvl="0" rtl="0">
              <a:spcBef>
                <a:spcPts val="0"/>
              </a:spcBef>
              <a:buNone/>
            </a:pPr>
            <a:r>
              <a:rPr lang="en" sz="1800">
                <a:solidFill>
                  <a:srgbClr val="FFFFFF"/>
                </a:solidFill>
                <a:latin typeface="Roboto"/>
                <a:ea typeface="Roboto"/>
                <a:cs typeface="Roboto"/>
                <a:sym typeface="Roboto"/>
              </a:rPr>
              <a:t>TABLE MOUNTAIN, SOUTH AFRICA</a:t>
            </a:r>
          </a:p>
        </p:txBody>
      </p:sp>
      <p:pic>
        <p:nvPicPr>
          <p:cNvPr descr="automattic-cmyk.png" id="152" name="Shape 152"/>
          <p:cNvPicPr preferRelativeResize="0"/>
          <p:nvPr/>
        </p:nvPicPr>
        <p:blipFill>
          <a:blip r:embed="rId4">
            <a:alphaModFix/>
          </a:blip>
          <a:stretch>
            <a:fillRect/>
          </a:stretch>
        </p:blipFill>
        <p:spPr>
          <a:xfrm>
            <a:off x="-127625" y="6324200"/>
            <a:ext cx="2158350" cy="719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pic>
        <p:nvPicPr>
          <p:cNvPr id="157" name="Shape 157"/>
          <p:cNvPicPr preferRelativeResize="0"/>
          <p:nvPr/>
        </p:nvPicPr>
        <p:blipFill>
          <a:blip r:embed="rId3">
            <a:alphaModFix/>
          </a:blip>
          <a:stretch>
            <a:fillRect/>
          </a:stretch>
        </p:blipFill>
        <p:spPr>
          <a:xfrm>
            <a:off x="-243300" y="0"/>
            <a:ext cx="9387299" cy="7040474"/>
          </a:xfrm>
          <a:prstGeom prst="rect">
            <a:avLst/>
          </a:prstGeom>
          <a:noFill/>
          <a:ln>
            <a:noFill/>
          </a:ln>
        </p:spPr>
      </p:pic>
      <p:sp>
        <p:nvSpPr>
          <p:cNvPr id="158" name="Shape 158"/>
          <p:cNvSpPr txBox="1"/>
          <p:nvPr/>
        </p:nvSpPr>
        <p:spPr>
          <a:xfrm>
            <a:off x="192650" y="134850"/>
            <a:ext cx="5798400" cy="693600"/>
          </a:xfrm>
          <a:prstGeom prst="rect">
            <a:avLst/>
          </a:prstGeom>
          <a:noFill/>
          <a:ln>
            <a:noFill/>
          </a:ln>
        </p:spPr>
        <p:txBody>
          <a:bodyPr anchorCtr="0" anchor="t" bIns="91425" lIns="91425" rIns="91425" tIns="91425">
            <a:noAutofit/>
          </a:bodyPr>
          <a:lstStyle/>
          <a:p>
            <a:pPr lvl="0" rtl="0">
              <a:spcBef>
                <a:spcPts val="0"/>
              </a:spcBef>
              <a:buNone/>
            </a:pPr>
            <a:r>
              <a:rPr lang="en" sz="3000">
                <a:solidFill>
                  <a:srgbClr val="FFFFFF"/>
                </a:solidFill>
                <a:latin typeface="Merriweather"/>
                <a:ea typeface="Merriweather"/>
                <a:cs typeface="Merriweather"/>
                <a:sym typeface="Merriweather"/>
              </a:rPr>
              <a:t>officetoday.wordpress.com</a:t>
            </a:r>
          </a:p>
        </p:txBody>
      </p:sp>
      <p:sp>
        <p:nvSpPr>
          <p:cNvPr id="159" name="Shape 159"/>
          <p:cNvSpPr txBox="1"/>
          <p:nvPr/>
        </p:nvSpPr>
        <p:spPr>
          <a:xfrm>
            <a:off x="218300" y="676050"/>
            <a:ext cx="4396500" cy="693600"/>
          </a:xfrm>
          <a:prstGeom prst="rect">
            <a:avLst/>
          </a:prstGeom>
          <a:noFill/>
          <a:ln>
            <a:noFill/>
          </a:ln>
        </p:spPr>
        <p:txBody>
          <a:bodyPr anchorCtr="0" anchor="t" bIns="91425" lIns="91425" rIns="91425" tIns="91425">
            <a:noAutofit/>
          </a:bodyPr>
          <a:lstStyle/>
          <a:p>
            <a:pPr lvl="0" rtl="0">
              <a:spcBef>
                <a:spcPts val="0"/>
              </a:spcBef>
              <a:buNone/>
            </a:pPr>
            <a:r>
              <a:rPr lang="en" sz="1800">
                <a:solidFill>
                  <a:srgbClr val="FFFFFF"/>
                </a:solidFill>
                <a:latin typeface="Roboto"/>
                <a:ea typeface="Roboto"/>
                <a:cs typeface="Roboto"/>
                <a:sym typeface="Roboto"/>
              </a:rPr>
              <a:t>JEJU ISLAND, SOUTH KOREA</a:t>
            </a:r>
          </a:p>
        </p:txBody>
      </p:sp>
      <p:pic>
        <p:nvPicPr>
          <p:cNvPr descr="automattic-cmyk.png" id="160" name="Shape 160"/>
          <p:cNvPicPr preferRelativeResize="0"/>
          <p:nvPr/>
        </p:nvPicPr>
        <p:blipFill>
          <a:blip r:embed="rId4">
            <a:alphaModFix/>
          </a:blip>
          <a:stretch>
            <a:fillRect/>
          </a:stretch>
        </p:blipFill>
        <p:spPr>
          <a:xfrm>
            <a:off x="-127625" y="6324200"/>
            <a:ext cx="2158350" cy="719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4" name="Shape 164"/>
        <p:cNvGrpSpPr/>
        <p:nvPr/>
      </p:nvGrpSpPr>
      <p:grpSpPr>
        <a:xfrm>
          <a:off x="0" y="0"/>
          <a:ext cx="0" cy="0"/>
          <a:chOff x="0" y="0"/>
          <a:chExt cx="0" cy="0"/>
        </a:xfrm>
      </p:grpSpPr>
      <p:pic>
        <p:nvPicPr>
          <p:cNvPr id="165" name="Shape 165"/>
          <p:cNvPicPr preferRelativeResize="0"/>
          <p:nvPr/>
        </p:nvPicPr>
        <p:blipFill>
          <a:blip r:embed="rId3">
            <a:alphaModFix/>
          </a:blip>
          <a:stretch>
            <a:fillRect/>
          </a:stretch>
        </p:blipFill>
        <p:spPr>
          <a:xfrm>
            <a:off x="-51150" y="0"/>
            <a:ext cx="9318600" cy="6976825"/>
          </a:xfrm>
          <a:prstGeom prst="rect">
            <a:avLst/>
          </a:prstGeom>
          <a:noFill/>
          <a:ln>
            <a:noFill/>
          </a:ln>
        </p:spPr>
      </p:pic>
      <p:sp>
        <p:nvSpPr>
          <p:cNvPr id="166" name="Shape 166"/>
          <p:cNvSpPr txBox="1"/>
          <p:nvPr/>
        </p:nvSpPr>
        <p:spPr>
          <a:xfrm>
            <a:off x="192650" y="134850"/>
            <a:ext cx="5798400" cy="693600"/>
          </a:xfrm>
          <a:prstGeom prst="rect">
            <a:avLst/>
          </a:prstGeom>
          <a:noFill/>
          <a:ln>
            <a:noFill/>
          </a:ln>
        </p:spPr>
        <p:txBody>
          <a:bodyPr anchorCtr="0" anchor="t" bIns="91425" lIns="91425" rIns="91425" tIns="91425">
            <a:noAutofit/>
          </a:bodyPr>
          <a:lstStyle/>
          <a:p>
            <a:pPr lvl="0" rtl="0">
              <a:spcBef>
                <a:spcPts val="0"/>
              </a:spcBef>
              <a:buNone/>
            </a:pPr>
            <a:r>
              <a:rPr lang="en" sz="3000">
                <a:solidFill>
                  <a:srgbClr val="FFFFFF"/>
                </a:solidFill>
                <a:latin typeface="Merriweather"/>
                <a:ea typeface="Merriweather"/>
                <a:cs typeface="Merriweather"/>
                <a:sym typeface="Merriweather"/>
              </a:rPr>
              <a:t>officetoday.wordpress.com</a:t>
            </a:r>
          </a:p>
        </p:txBody>
      </p:sp>
      <p:sp>
        <p:nvSpPr>
          <p:cNvPr id="167" name="Shape 167"/>
          <p:cNvSpPr txBox="1"/>
          <p:nvPr/>
        </p:nvSpPr>
        <p:spPr>
          <a:xfrm>
            <a:off x="218300" y="676050"/>
            <a:ext cx="4396500" cy="693600"/>
          </a:xfrm>
          <a:prstGeom prst="rect">
            <a:avLst/>
          </a:prstGeom>
          <a:noFill/>
          <a:ln>
            <a:noFill/>
          </a:ln>
        </p:spPr>
        <p:txBody>
          <a:bodyPr anchorCtr="0" anchor="t" bIns="91425" lIns="91425" rIns="91425" tIns="91425">
            <a:noAutofit/>
          </a:bodyPr>
          <a:lstStyle/>
          <a:p>
            <a:pPr lvl="0" rtl="0">
              <a:spcBef>
                <a:spcPts val="0"/>
              </a:spcBef>
              <a:buNone/>
            </a:pPr>
            <a:r>
              <a:rPr lang="en" sz="1800">
                <a:solidFill>
                  <a:srgbClr val="FFFFFF"/>
                </a:solidFill>
                <a:latin typeface="Roboto"/>
                <a:ea typeface="Roboto"/>
                <a:cs typeface="Roboto"/>
                <a:sym typeface="Roboto"/>
              </a:rPr>
              <a:t>DUHNEN, GERMANY</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1" name="Shape 171"/>
        <p:cNvGrpSpPr/>
        <p:nvPr/>
      </p:nvGrpSpPr>
      <p:grpSpPr>
        <a:xfrm>
          <a:off x="0" y="0"/>
          <a:ext cx="0" cy="0"/>
          <a:chOff x="0" y="0"/>
          <a:chExt cx="0" cy="0"/>
        </a:xfrm>
      </p:grpSpPr>
      <p:pic>
        <p:nvPicPr>
          <p:cNvPr id="172" name="Shape 172"/>
          <p:cNvPicPr preferRelativeResize="0"/>
          <p:nvPr/>
        </p:nvPicPr>
        <p:blipFill>
          <a:blip r:embed="rId3">
            <a:alphaModFix/>
          </a:blip>
          <a:stretch>
            <a:fillRect/>
          </a:stretch>
        </p:blipFill>
        <p:spPr>
          <a:xfrm>
            <a:off x="-50800" y="0"/>
            <a:ext cx="9370325" cy="7027751"/>
          </a:xfrm>
          <a:prstGeom prst="rect">
            <a:avLst/>
          </a:prstGeom>
          <a:noFill/>
          <a:ln>
            <a:noFill/>
          </a:ln>
        </p:spPr>
      </p:pic>
      <p:sp>
        <p:nvSpPr>
          <p:cNvPr id="173" name="Shape 173"/>
          <p:cNvSpPr txBox="1"/>
          <p:nvPr/>
        </p:nvSpPr>
        <p:spPr>
          <a:xfrm>
            <a:off x="192650" y="134850"/>
            <a:ext cx="5798400" cy="693600"/>
          </a:xfrm>
          <a:prstGeom prst="rect">
            <a:avLst/>
          </a:prstGeom>
          <a:noFill/>
          <a:ln>
            <a:noFill/>
          </a:ln>
        </p:spPr>
        <p:txBody>
          <a:bodyPr anchorCtr="0" anchor="t" bIns="91425" lIns="91425" rIns="91425" tIns="91425">
            <a:noAutofit/>
          </a:bodyPr>
          <a:lstStyle/>
          <a:p>
            <a:pPr lvl="0" rtl="0">
              <a:spcBef>
                <a:spcPts val="0"/>
              </a:spcBef>
              <a:buNone/>
            </a:pPr>
            <a:r>
              <a:rPr lang="en" sz="3000">
                <a:solidFill>
                  <a:srgbClr val="FFFFFF"/>
                </a:solidFill>
                <a:latin typeface="Merriweather"/>
                <a:ea typeface="Merriweather"/>
                <a:cs typeface="Merriweather"/>
                <a:sym typeface="Merriweather"/>
              </a:rPr>
              <a:t>officetoday.wordpress.com</a:t>
            </a:r>
          </a:p>
        </p:txBody>
      </p:sp>
      <p:sp>
        <p:nvSpPr>
          <p:cNvPr id="174" name="Shape 174"/>
          <p:cNvSpPr txBox="1"/>
          <p:nvPr/>
        </p:nvSpPr>
        <p:spPr>
          <a:xfrm>
            <a:off x="218300" y="676050"/>
            <a:ext cx="4396500" cy="693600"/>
          </a:xfrm>
          <a:prstGeom prst="rect">
            <a:avLst/>
          </a:prstGeom>
          <a:noFill/>
          <a:ln>
            <a:noFill/>
          </a:ln>
        </p:spPr>
        <p:txBody>
          <a:bodyPr anchorCtr="0" anchor="t" bIns="91425" lIns="91425" rIns="91425" tIns="91425">
            <a:noAutofit/>
          </a:bodyPr>
          <a:lstStyle/>
          <a:p>
            <a:pPr lvl="0" rtl="0">
              <a:spcBef>
                <a:spcPts val="0"/>
              </a:spcBef>
              <a:buNone/>
            </a:pPr>
            <a:r>
              <a:rPr lang="en" sz="1800">
                <a:solidFill>
                  <a:srgbClr val="FFFFFF"/>
                </a:solidFill>
                <a:latin typeface="Roboto"/>
                <a:ea typeface="Roboto"/>
                <a:cs typeface="Roboto"/>
                <a:sym typeface="Roboto"/>
              </a:rPr>
              <a:t>BROOKLYN, NEW YORK</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pic>
        <p:nvPicPr>
          <p:cNvPr id="179" name="Shape 179"/>
          <p:cNvPicPr preferRelativeResize="0"/>
          <p:nvPr/>
        </p:nvPicPr>
        <p:blipFill>
          <a:blip r:embed="rId3">
            <a:alphaModFix/>
          </a:blip>
          <a:stretch>
            <a:fillRect/>
          </a:stretch>
        </p:blipFill>
        <p:spPr>
          <a:xfrm>
            <a:off x="-50800" y="-144175"/>
            <a:ext cx="9336250" cy="7002176"/>
          </a:xfrm>
          <a:prstGeom prst="rect">
            <a:avLst/>
          </a:prstGeom>
          <a:noFill/>
          <a:ln>
            <a:noFill/>
          </a:ln>
        </p:spPr>
      </p:pic>
      <p:sp>
        <p:nvSpPr>
          <p:cNvPr id="180" name="Shape 180"/>
          <p:cNvSpPr txBox="1"/>
          <p:nvPr/>
        </p:nvSpPr>
        <p:spPr>
          <a:xfrm>
            <a:off x="192650" y="134850"/>
            <a:ext cx="5798400" cy="693600"/>
          </a:xfrm>
          <a:prstGeom prst="rect">
            <a:avLst/>
          </a:prstGeom>
          <a:noFill/>
          <a:ln>
            <a:noFill/>
          </a:ln>
        </p:spPr>
        <p:txBody>
          <a:bodyPr anchorCtr="0" anchor="t" bIns="91425" lIns="91425" rIns="91425" tIns="91425">
            <a:noAutofit/>
          </a:bodyPr>
          <a:lstStyle/>
          <a:p>
            <a:pPr lvl="0" rtl="0">
              <a:spcBef>
                <a:spcPts val="0"/>
              </a:spcBef>
              <a:buNone/>
            </a:pPr>
            <a:r>
              <a:rPr lang="en" sz="3000">
                <a:solidFill>
                  <a:srgbClr val="FFFFFF"/>
                </a:solidFill>
                <a:latin typeface="Merriweather"/>
                <a:ea typeface="Merriweather"/>
                <a:cs typeface="Merriweather"/>
                <a:sym typeface="Merriweather"/>
              </a:rPr>
              <a:t>officetoday.wordpress.com</a:t>
            </a:r>
          </a:p>
        </p:txBody>
      </p:sp>
      <p:sp>
        <p:nvSpPr>
          <p:cNvPr id="181" name="Shape 181"/>
          <p:cNvSpPr txBox="1"/>
          <p:nvPr/>
        </p:nvSpPr>
        <p:spPr>
          <a:xfrm>
            <a:off x="218300" y="676050"/>
            <a:ext cx="4396500" cy="693600"/>
          </a:xfrm>
          <a:prstGeom prst="rect">
            <a:avLst/>
          </a:prstGeom>
          <a:noFill/>
          <a:ln>
            <a:noFill/>
          </a:ln>
        </p:spPr>
        <p:txBody>
          <a:bodyPr anchorCtr="0" anchor="t" bIns="91425" lIns="91425" rIns="91425" tIns="91425">
            <a:noAutofit/>
          </a:bodyPr>
          <a:lstStyle/>
          <a:p>
            <a:pPr lvl="0" rtl="0">
              <a:spcBef>
                <a:spcPts val="0"/>
              </a:spcBef>
              <a:buNone/>
            </a:pPr>
            <a:r>
              <a:rPr lang="en" sz="1800">
                <a:solidFill>
                  <a:srgbClr val="FFFFFF"/>
                </a:solidFill>
                <a:latin typeface="Roboto"/>
                <a:ea typeface="Roboto"/>
                <a:cs typeface="Roboto"/>
                <a:sym typeface="Roboto"/>
              </a:rPr>
              <a:t>PUERTO ADVENTURAS, MEXICO</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 name="Shape 185"/>
        <p:cNvGrpSpPr/>
        <p:nvPr/>
      </p:nvGrpSpPr>
      <p:grpSpPr>
        <a:xfrm>
          <a:off x="0" y="0"/>
          <a:ext cx="0" cy="0"/>
          <a:chOff x="0" y="0"/>
          <a:chExt cx="0" cy="0"/>
        </a:xfrm>
      </p:grpSpPr>
      <p:pic>
        <p:nvPicPr>
          <p:cNvPr id="186" name="Shape 186"/>
          <p:cNvPicPr preferRelativeResize="0"/>
          <p:nvPr/>
        </p:nvPicPr>
        <p:blipFill>
          <a:blip r:embed="rId3">
            <a:alphaModFix/>
          </a:blip>
          <a:stretch>
            <a:fillRect/>
          </a:stretch>
        </p:blipFill>
        <p:spPr>
          <a:xfrm>
            <a:off x="0" y="0"/>
            <a:ext cx="9144000" cy="6858000"/>
          </a:xfrm>
          <a:prstGeom prst="rect">
            <a:avLst/>
          </a:prstGeom>
          <a:noFill/>
          <a:ln>
            <a:noFill/>
          </a:ln>
        </p:spPr>
      </p:pic>
      <p:sp>
        <p:nvSpPr>
          <p:cNvPr id="187" name="Shape 187"/>
          <p:cNvSpPr txBox="1"/>
          <p:nvPr/>
        </p:nvSpPr>
        <p:spPr>
          <a:xfrm>
            <a:off x="192650" y="134850"/>
            <a:ext cx="5798400" cy="693600"/>
          </a:xfrm>
          <a:prstGeom prst="rect">
            <a:avLst/>
          </a:prstGeom>
          <a:noFill/>
          <a:ln>
            <a:noFill/>
          </a:ln>
        </p:spPr>
        <p:txBody>
          <a:bodyPr anchorCtr="0" anchor="t" bIns="91425" lIns="91425" rIns="91425" tIns="91425">
            <a:noAutofit/>
          </a:bodyPr>
          <a:lstStyle/>
          <a:p>
            <a:pPr lvl="0">
              <a:spcBef>
                <a:spcPts val="0"/>
              </a:spcBef>
              <a:buNone/>
            </a:pPr>
            <a:r>
              <a:rPr lang="en" sz="3000">
                <a:solidFill>
                  <a:srgbClr val="FFFFFF"/>
                </a:solidFill>
                <a:latin typeface="Merriweather"/>
                <a:ea typeface="Merriweather"/>
                <a:cs typeface="Merriweather"/>
                <a:sym typeface="Merriweather"/>
              </a:rPr>
              <a:t>officetoday.wordpress.com</a:t>
            </a:r>
          </a:p>
        </p:txBody>
      </p:sp>
      <p:sp>
        <p:nvSpPr>
          <p:cNvPr id="188" name="Shape 188"/>
          <p:cNvSpPr txBox="1"/>
          <p:nvPr/>
        </p:nvSpPr>
        <p:spPr>
          <a:xfrm>
            <a:off x="218300" y="676050"/>
            <a:ext cx="4396500" cy="693600"/>
          </a:xfrm>
          <a:prstGeom prst="rect">
            <a:avLst/>
          </a:prstGeom>
          <a:noFill/>
          <a:ln>
            <a:noFill/>
          </a:ln>
        </p:spPr>
        <p:txBody>
          <a:bodyPr anchorCtr="0" anchor="t" bIns="91425" lIns="91425" rIns="91425" tIns="91425">
            <a:noAutofit/>
          </a:bodyPr>
          <a:lstStyle/>
          <a:p>
            <a:pPr lvl="0">
              <a:spcBef>
                <a:spcPts val="0"/>
              </a:spcBef>
              <a:buNone/>
            </a:pPr>
            <a:r>
              <a:rPr lang="en" sz="1800">
                <a:solidFill>
                  <a:srgbClr val="FFFFFF"/>
                </a:solidFill>
                <a:latin typeface="Roboto"/>
                <a:ea typeface="Roboto"/>
                <a:cs typeface="Roboto"/>
                <a:sym typeface="Roboto"/>
              </a:rPr>
              <a:t>LYNN CANYON, VANCOUVER, CANADA</a:t>
            </a:r>
          </a:p>
        </p:txBody>
      </p:sp>
      <p:pic>
        <p:nvPicPr>
          <p:cNvPr descr="automattic-cmyk.png" id="189" name="Shape 189"/>
          <p:cNvPicPr preferRelativeResize="0"/>
          <p:nvPr/>
        </p:nvPicPr>
        <p:blipFill>
          <a:blip r:embed="rId4">
            <a:alphaModFix/>
          </a:blip>
          <a:stretch>
            <a:fillRect/>
          </a:stretch>
        </p:blipFill>
        <p:spPr>
          <a:xfrm>
            <a:off x="-127625" y="6324200"/>
            <a:ext cx="2158350" cy="719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193" name="Shape 193"/>
        <p:cNvGrpSpPr/>
        <p:nvPr/>
      </p:nvGrpSpPr>
      <p:grpSpPr>
        <a:xfrm>
          <a:off x="0" y="0"/>
          <a:ext cx="0" cy="0"/>
          <a:chOff x="0" y="0"/>
          <a:chExt cx="0" cy="0"/>
        </a:xfrm>
      </p:grpSpPr>
      <p:sp>
        <p:nvSpPr>
          <p:cNvPr id="194" name="Shape 194"/>
          <p:cNvSpPr txBox="1"/>
          <p:nvPr/>
        </p:nvSpPr>
        <p:spPr>
          <a:xfrm>
            <a:off x="993900" y="649525"/>
            <a:ext cx="7156200" cy="719400"/>
          </a:xfrm>
          <a:prstGeom prst="rect">
            <a:avLst/>
          </a:prstGeom>
          <a:noFill/>
          <a:ln>
            <a:noFill/>
          </a:ln>
        </p:spPr>
        <p:txBody>
          <a:bodyPr anchorCtr="0" anchor="t" bIns="91425" lIns="91425" rIns="91425" tIns="91425">
            <a:noAutofit/>
          </a:bodyPr>
          <a:lstStyle/>
          <a:p>
            <a:pPr lvl="0" rtl="0" algn="ctr">
              <a:spcBef>
                <a:spcPts val="0"/>
              </a:spcBef>
              <a:buNone/>
            </a:pPr>
            <a:r>
              <a:rPr b="1" lang="en" sz="3600">
                <a:solidFill>
                  <a:srgbClr val="FFFFFF"/>
                </a:solidFill>
                <a:latin typeface="Merriweather"/>
                <a:ea typeface="Merriweather"/>
                <a:cs typeface="Merriweather"/>
                <a:sym typeface="Merriweather"/>
              </a:rPr>
              <a:t>Office?  What office?</a:t>
            </a:r>
          </a:p>
        </p:txBody>
      </p:sp>
      <p:pic>
        <p:nvPicPr>
          <p:cNvPr descr="automattic-cmyk.png" id="195" name="Shape 195"/>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196" name="Shape 196"/>
          <p:cNvSpPr txBox="1"/>
          <p:nvPr/>
        </p:nvSpPr>
        <p:spPr>
          <a:xfrm>
            <a:off x="804375" y="1602475"/>
            <a:ext cx="7671900" cy="4250700"/>
          </a:xfrm>
          <a:prstGeom prst="rect">
            <a:avLst/>
          </a:prstGeom>
          <a:noFill/>
          <a:ln>
            <a:noFill/>
          </a:ln>
        </p:spPr>
        <p:txBody>
          <a:bodyPr anchorCtr="0" anchor="t" bIns="91425" lIns="91425" rIns="91425" tIns="91425">
            <a:noAutofit/>
          </a:bodyPr>
          <a:lstStyle/>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We are a distributed workforce of 514 Automatticians, spread across 52 countries</a:t>
            </a:r>
            <a:r>
              <a:rPr b="1" lang="en" sz="2000">
                <a:solidFill>
                  <a:schemeClr val="lt1"/>
                </a:solidFill>
                <a:latin typeface="Merriweather"/>
                <a:ea typeface="Merriweather"/>
                <a:cs typeface="Merriweather"/>
                <a:sym typeface="Merriweather"/>
              </a:rPr>
              <a:t>, speaking more than 60 languages.</a:t>
            </a:r>
          </a:p>
          <a:p>
            <a:pPr lvl="0" rtl="0">
              <a:spcBef>
                <a:spcPts val="0"/>
              </a:spcBef>
              <a:buNone/>
            </a:pPr>
            <a:r>
              <a:t/>
            </a:r>
            <a:endParaRPr b="1" sz="2000">
              <a:solidFill>
                <a:srgbClr val="FFFFFF"/>
              </a:solidFill>
              <a:latin typeface="Merriweather"/>
              <a:ea typeface="Merriweather"/>
              <a:cs typeface="Merriweather"/>
              <a:sym typeface="Merriweather"/>
            </a:endParaRPr>
          </a:p>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We all work from our homes, or if not, in a cafe or coworking space or at a beach.</a:t>
            </a:r>
          </a:p>
          <a:p>
            <a:pPr lvl="0" rtl="0">
              <a:spcBef>
                <a:spcPts val="0"/>
              </a:spcBef>
              <a:buNone/>
            </a:pPr>
            <a:r>
              <a:t/>
            </a:r>
            <a:endParaRPr sz="2000">
              <a:solidFill>
                <a:srgbClr val="FFFFFF"/>
              </a:solidFill>
              <a:latin typeface="Merriweather"/>
              <a:ea typeface="Merriweather"/>
              <a:cs typeface="Merriweather"/>
              <a:sym typeface="Merriweather"/>
            </a:endParaRPr>
          </a:p>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We have a brick and mortar office on 132 Hawthorne Street, San Francisco that is mainly used for conferences.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AADC"/>
        </a:solidFill>
      </p:bgPr>
    </p:bg>
    <p:spTree>
      <p:nvGrpSpPr>
        <p:cNvPr id="60" name="Shape 60"/>
        <p:cNvGrpSpPr/>
        <p:nvPr/>
      </p:nvGrpSpPr>
      <p:grpSpPr>
        <a:xfrm>
          <a:off x="0" y="0"/>
          <a:ext cx="0" cy="0"/>
          <a:chOff x="0" y="0"/>
          <a:chExt cx="0" cy="0"/>
        </a:xfrm>
      </p:grpSpPr>
      <p:pic>
        <p:nvPicPr>
          <p:cNvPr id="61" name="Shape 61"/>
          <p:cNvPicPr preferRelativeResize="0"/>
          <p:nvPr/>
        </p:nvPicPr>
        <p:blipFill>
          <a:blip r:embed="rId3">
            <a:alphaModFix amt="11000"/>
          </a:blip>
          <a:stretch>
            <a:fillRect/>
          </a:stretch>
        </p:blipFill>
        <p:spPr>
          <a:xfrm>
            <a:off x="2350736" y="1207736"/>
            <a:ext cx="4442525" cy="4442525"/>
          </a:xfrm>
          <a:prstGeom prst="rect">
            <a:avLst/>
          </a:prstGeom>
          <a:noFill/>
          <a:ln>
            <a:noFill/>
          </a:ln>
        </p:spPr>
      </p:pic>
      <p:pic>
        <p:nvPicPr>
          <p:cNvPr descr="automattic-cmyk.png" id="62" name="Shape 62"/>
          <p:cNvPicPr preferRelativeResize="0"/>
          <p:nvPr/>
        </p:nvPicPr>
        <p:blipFill>
          <a:blip r:embed="rId4">
            <a:alphaModFix/>
          </a:blip>
          <a:stretch>
            <a:fillRect/>
          </a:stretch>
        </p:blipFill>
        <p:spPr>
          <a:xfrm>
            <a:off x="-127625" y="6324200"/>
            <a:ext cx="2158350" cy="719450"/>
          </a:xfrm>
          <a:prstGeom prst="rect">
            <a:avLst/>
          </a:prstGeom>
          <a:noFill/>
          <a:ln>
            <a:noFill/>
          </a:ln>
        </p:spPr>
      </p:pic>
      <p:pic>
        <p:nvPicPr>
          <p:cNvPr id="63" name="Shape 63"/>
          <p:cNvPicPr preferRelativeResize="0"/>
          <p:nvPr/>
        </p:nvPicPr>
        <p:blipFill>
          <a:blip r:embed="rId5">
            <a:alphaModFix/>
          </a:blip>
          <a:stretch>
            <a:fillRect/>
          </a:stretch>
        </p:blipFill>
        <p:spPr>
          <a:xfrm>
            <a:off x="3421596" y="1655557"/>
            <a:ext cx="2300775" cy="2300792"/>
          </a:xfrm>
          <a:prstGeom prst="rect">
            <a:avLst/>
          </a:prstGeom>
          <a:noFill/>
          <a:ln>
            <a:noFill/>
          </a:ln>
        </p:spPr>
      </p:pic>
      <p:sp>
        <p:nvSpPr>
          <p:cNvPr id="64" name="Shape 64"/>
          <p:cNvSpPr txBox="1"/>
          <p:nvPr/>
        </p:nvSpPr>
        <p:spPr>
          <a:xfrm>
            <a:off x="993900" y="3956350"/>
            <a:ext cx="7156200" cy="719400"/>
          </a:xfrm>
          <a:prstGeom prst="rect">
            <a:avLst/>
          </a:prstGeom>
          <a:noFill/>
          <a:ln>
            <a:noFill/>
          </a:ln>
        </p:spPr>
        <p:txBody>
          <a:bodyPr anchorCtr="0" anchor="t" bIns="91425" lIns="91425" rIns="91425" tIns="91425">
            <a:noAutofit/>
          </a:bodyPr>
          <a:lstStyle/>
          <a:p>
            <a:pPr lvl="0" rtl="0" algn="ctr">
              <a:spcBef>
                <a:spcPts val="0"/>
              </a:spcBef>
              <a:buNone/>
            </a:pPr>
            <a:r>
              <a:rPr b="1" lang="en" sz="3600">
                <a:solidFill>
                  <a:srgbClr val="FFFFFF"/>
                </a:solidFill>
                <a:latin typeface="Merriweather"/>
                <a:ea typeface="Merriweather"/>
                <a:cs typeface="Merriweather"/>
                <a:sym typeface="Merriweather"/>
              </a:rPr>
              <a:t>Andrew dela Serna</a:t>
            </a:r>
          </a:p>
        </p:txBody>
      </p:sp>
      <p:sp>
        <p:nvSpPr>
          <p:cNvPr id="65" name="Shape 65"/>
          <p:cNvSpPr txBox="1"/>
          <p:nvPr/>
        </p:nvSpPr>
        <p:spPr>
          <a:xfrm>
            <a:off x="2373750" y="4472047"/>
            <a:ext cx="4396500" cy="693600"/>
          </a:xfrm>
          <a:prstGeom prst="rect">
            <a:avLst/>
          </a:prstGeom>
          <a:noFill/>
          <a:ln>
            <a:noFill/>
          </a:ln>
        </p:spPr>
        <p:txBody>
          <a:bodyPr anchorCtr="0" anchor="t" bIns="91425" lIns="91425" rIns="91425" tIns="91425">
            <a:noAutofit/>
          </a:bodyPr>
          <a:lstStyle/>
          <a:p>
            <a:pPr lvl="0" rtl="0" algn="ctr">
              <a:spcBef>
                <a:spcPts val="0"/>
              </a:spcBef>
              <a:buNone/>
            </a:pPr>
            <a:r>
              <a:rPr lang="en" sz="2400">
                <a:solidFill>
                  <a:srgbClr val="D3E7F8"/>
                </a:solidFill>
                <a:latin typeface="Roboto"/>
                <a:ea typeface="Roboto"/>
                <a:cs typeface="Roboto"/>
                <a:sym typeface="Roboto"/>
              </a:rPr>
              <a:t>HAPPINESS ENGINEER</a:t>
            </a:r>
          </a:p>
        </p:txBody>
      </p:sp>
      <p:sp>
        <p:nvSpPr>
          <p:cNvPr id="66" name="Shape 66"/>
          <p:cNvSpPr txBox="1"/>
          <p:nvPr/>
        </p:nvSpPr>
        <p:spPr>
          <a:xfrm>
            <a:off x="993875" y="5140275"/>
            <a:ext cx="7156200" cy="719400"/>
          </a:xfrm>
          <a:prstGeom prst="rect">
            <a:avLst/>
          </a:prstGeom>
          <a:noFill/>
          <a:ln>
            <a:noFill/>
          </a:ln>
        </p:spPr>
        <p:txBody>
          <a:bodyPr anchorCtr="0" anchor="t" bIns="91425" lIns="91425" rIns="91425" tIns="91425">
            <a:noAutofit/>
          </a:bodyPr>
          <a:lstStyle/>
          <a:p>
            <a:pPr lvl="0" rtl="0" algn="ctr">
              <a:spcBef>
                <a:spcPts val="0"/>
              </a:spcBef>
              <a:buNone/>
            </a:pPr>
            <a:r>
              <a:rPr b="1" lang="en" sz="3000">
                <a:solidFill>
                  <a:srgbClr val="FFFFFF"/>
                </a:solidFill>
                <a:latin typeface="Merriweather"/>
                <a:ea typeface="Merriweather"/>
                <a:cs typeface="Merriweather"/>
                <a:sym typeface="Merriweather"/>
              </a:rPr>
              <a:t>@druesome</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D9EAD3"/>
        </a:solidFill>
      </p:bgPr>
    </p:bg>
    <p:spTree>
      <p:nvGrpSpPr>
        <p:cNvPr id="200" name="Shape 200"/>
        <p:cNvGrpSpPr/>
        <p:nvPr/>
      </p:nvGrpSpPr>
      <p:grpSpPr>
        <a:xfrm>
          <a:off x="0" y="0"/>
          <a:ext cx="0" cy="0"/>
          <a:chOff x="0" y="0"/>
          <a:chExt cx="0" cy="0"/>
        </a:xfrm>
      </p:grpSpPr>
      <p:pic>
        <p:nvPicPr>
          <p:cNvPr descr="automattic-cmyk.png" id="201" name="Shape 201"/>
          <p:cNvPicPr preferRelativeResize="0"/>
          <p:nvPr/>
        </p:nvPicPr>
        <p:blipFill>
          <a:blip r:embed="rId3">
            <a:alphaModFix/>
          </a:blip>
          <a:stretch>
            <a:fillRect/>
          </a:stretch>
        </p:blipFill>
        <p:spPr>
          <a:xfrm>
            <a:off x="-127625" y="6324200"/>
            <a:ext cx="2158350" cy="719450"/>
          </a:xfrm>
          <a:prstGeom prst="rect">
            <a:avLst/>
          </a:prstGeom>
          <a:noFill/>
          <a:ln>
            <a:noFill/>
          </a:ln>
        </p:spPr>
      </p:pic>
      <p:pic>
        <p:nvPicPr>
          <p:cNvPr descr="a8c_sf_outside.jpg" id="202" name="Shape 202"/>
          <p:cNvPicPr preferRelativeResize="0"/>
          <p:nvPr/>
        </p:nvPicPr>
        <p:blipFill>
          <a:blip r:embed="rId4">
            <a:alphaModFix/>
          </a:blip>
          <a:stretch>
            <a:fillRect/>
          </a:stretch>
        </p:blipFill>
        <p:spPr>
          <a:xfrm>
            <a:off x="0" y="-99400"/>
            <a:ext cx="9144000" cy="6957399"/>
          </a:xfrm>
          <a:prstGeom prst="rect">
            <a:avLst/>
          </a:prstGeom>
          <a:noFill/>
          <a:ln>
            <a:noFill/>
          </a:ln>
        </p:spPr>
      </p:pic>
      <p:sp>
        <p:nvSpPr>
          <p:cNvPr id="203" name="Shape 203"/>
          <p:cNvSpPr txBox="1"/>
          <p:nvPr/>
        </p:nvSpPr>
        <p:spPr>
          <a:xfrm>
            <a:off x="4235475" y="440950"/>
            <a:ext cx="6684000" cy="7797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204" name="Shape 204"/>
          <p:cNvSpPr txBox="1"/>
          <p:nvPr/>
        </p:nvSpPr>
        <p:spPr>
          <a:xfrm>
            <a:off x="0" y="-23200"/>
            <a:ext cx="9144000" cy="1079100"/>
          </a:xfrm>
          <a:prstGeom prst="rect">
            <a:avLst/>
          </a:prstGeom>
          <a:solidFill>
            <a:srgbClr val="0087BE"/>
          </a:solidFill>
          <a:ln>
            <a:noFill/>
          </a:ln>
        </p:spPr>
        <p:txBody>
          <a:bodyPr anchorCtr="0" anchor="ctr" bIns="91425" lIns="91425" rIns="91425" tIns="91425">
            <a:noAutofit/>
          </a:bodyPr>
          <a:lstStyle/>
          <a:p>
            <a:pPr lvl="0" rtl="0" algn="ctr">
              <a:spcBef>
                <a:spcPts val="0"/>
              </a:spcBef>
              <a:buNone/>
            </a:pPr>
            <a:r>
              <a:rPr lang="en" sz="3000">
                <a:solidFill>
                  <a:srgbClr val="FFFFFF"/>
                </a:solidFill>
                <a:latin typeface="Merriweather"/>
                <a:ea typeface="Merriweather"/>
                <a:cs typeface="Merriweather"/>
                <a:sym typeface="Merriweather"/>
              </a:rPr>
              <a:t>San Francisco</a:t>
            </a:r>
            <a:r>
              <a:rPr lang="en" sz="3000">
                <a:solidFill>
                  <a:srgbClr val="FFFFFF"/>
                </a:solidFill>
                <a:latin typeface="Merriweather"/>
                <a:ea typeface="Merriweather"/>
                <a:cs typeface="Merriweather"/>
                <a:sym typeface="Merriweather"/>
              </a:rPr>
              <a:t>, USA</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D9EAD3"/>
        </a:solidFill>
      </p:bgPr>
    </p:bg>
    <p:spTree>
      <p:nvGrpSpPr>
        <p:cNvPr id="208" name="Shape 208"/>
        <p:cNvGrpSpPr/>
        <p:nvPr/>
      </p:nvGrpSpPr>
      <p:grpSpPr>
        <a:xfrm>
          <a:off x="0" y="0"/>
          <a:ext cx="0" cy="0"/>
          <a:chOff x="0" y="0"/>
          <a:chExt cx="0" cy="0"/>
        </a:xfrm>
      </p:grpSpPr>
      <p:pic>
        <p:nvPicPr>
          <p:cNvPr descr="automattic-cmyk.png" id="209" name="Shape 209"/>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210" name="Shape 210"/>
          <p:cNvSpPr txBox="1"/>
          <p:nvPr/>
        </p:nvSpPr>
        <p:spPr>
          <a:xfrm>
            <a:off x="4235475" y="440950"/>
            <a:ext cx="6684000" cy="7797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211" name="Shape 211"/>
          <p:cNvSpPr txBox="1"/>
          <p:nvPr/>
        </p:nvSpPr>
        <p:spPr>
          <a:xfrm>
            <a:off x="0" y="-23200"/>
            <a:ext cx="9144000" cy="1079100"/>
          </a:xfrm>
          <a:prstGeom prst="rect">
            <a:avLst/>
          </a:prstGeom>
          <a:solidFill>
            <a:srgbClr val="0087BE"/>
          </a:solidFill>
          <a:ln>
            <a:noFill/>
          </a:ln>
        </p:spPr>
        <p:txBody>
          <a:bodyPr anchorCtr="0" anchor="ctr" bIns="91425" lIns="91425" rIns="91425" tIns="91425">
            <a:noAutofit/>
          </a:bodyPr>
          <a:lstStyle/>
          <a:p>
            <a:pPr lvl="0" rtl="0" algn="ctr">
              <a:spcBef>
                <a:spcPts val="0"/>
              </a:spcBef>
              <a:buNone/>
            </a:pPr>
            <a:r>
              <a:rPr lang="en" sz="3000">
                <a:solidFill>
                  <a:srgbClr val="FFFFFF"/>
                </a:solidFill>
                <a:latin typeface="Merriweather"/>
                <a:ea typeface="Merriweather"/>
                <a:cs typeface="Merriweather"/>
                <a:sym typeface="Merriweather"/>
              </a:rPr>
              <a:t>San Francisco, USA</a:t>
            </a:r>
          </a:p>
        </p:txBody>
      </p:sp>
      <p:pic>
        <p:nvPicPr>
          <p:cNvPr descr="a8c_sf_empty.jpg" id="212" name="Shape 212"/>
          <p:cNvPicPr preferRelativeResize="0"/>
          <p:nvPr/>
        </p:nvPicPr>
        <p:blipFill>
          <a:blip r:embed="rId4">
            <a:alphaModFix/>
          </a:blip>
          <a:stretch>
            <a:fillRect/>
          </a:stretch>
        </p:blipFill>
        <p:spPr>
          <a:xfrm>
            <a:off x="0" y="1055900"/>
            <a:ext cx="9143999"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216" name="Shape 216"/>
        <p:cNvGrpSpPr/>
        <p:nvPr/>
      </p:nvGrpSpPr>
      <p:grpSpPr>
        <a:xfrm>
          <a:off x="0" y="0"/>
          <a:ext cx="0" cy="0"/>
          <a:chOff x="0" y="0"/>
          <a:chExt cx="0" cy="0"/>
        </a:xfrm>
      </p:grpSpPr>
      <p:pic>
        <p:nvPicPr>
          <p:cNvPr id="217" name="Shape 217"/>
          <p:cNvPicPr preferRelativeResize="0"/>
          <p:nvPr/>
        </p:nvPicPr>
        <p:blipFill>
          <a:blip r:embed="rId3">
            <a:alphaModFix/>
          </a:blip>
          <a:stretch>
            <a:fillRect/>
          </a:stretch>
        </p:blipFill>
        <p:spPr>
          <a:xfrm>
            <a:off x="0" y="0"/>
            <a:ext cx="9143999" cy="3978151"/>
          </a:xfrm>
          <a:prstGeom prst="rect">
            <a:avLst/>
          </a:prstGeom>
          <a:noFill/>
          <a:ln>
            <a:noFill/>
          </a:ln>
        </p:spPr>
      </p:pic>
      <p:pic>
        <p:nvPicPr>
          <p:cNvPr descr="automattic-cmyk.png" id="218" name="Shape 218"/>
          <p:cNvPicPr preferRelativeResize="0"/>
          <p:nvPr/>
        </p:nvPicPr>
        <p:blipFill>
          <a:blip r:embed="rId4">
            <a:alphaModFix/>
          </a:blip>
          <a:stretch>
            <a:fillRect/>
          </a:stretch>
        </p:blipFill>
        <p:spPr>
          <a:xfrm>
            <a:off x="-127625" y="6324200"/>
            <a:ext cx="2158350" cy="719450"/>
          </a:xfrm>
          <a:prstGeom prst="rect">
            <a:avLst/>
          </a:prstGeom>
          <a:noFill/>
          <a:ln>
            <a:noFill/>
          </a:ln>
        </p:spPr>
      </p:pic>
      <p:sp>
        <p:nvSpPr>
          <p:cNvPr id="219" name="Shape 219"/>
          <p:cNvSpPr txBox="1"/>
          <p:nvPr/>
        </p:nvSpPr>
        <p:spPr>
          <a:xfrm>
            <a:off x="736050" y="4373725"/>
            <a:ext cx="7671900" cy="1554900"/>
          </a:xfrm>
          <a:prstGeom prst="rect">
            <a:avLst/>
          </a:prstGeom>
          <a:noFill/>
          <a:ln>
            <a:noFill/>
          </a:ln>
        </p:spPr>
        <p:txBody>
          <a:bodyPr anchorCtr="0" anchor="t" bIns="91425" lIns="91425" rIns="91425" tIns="91425">
            <a:noAutofit/>
          </a:bodyPr>
          <a:lstStyle/>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15,000 square feet</a:t>
            </a:r>
          </a:p>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Used for conferences, networking events, learning opportunities, panel discussions, and professional development within the tech industry</a:t>
            </a:r>
          </a:p>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For more info, visit lounge.automattic.com</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223" name="Shape 223"/>
        <p:cNvGrpSpPr/>
        <p:nvPr/>
      </p:nvGrpSpPr>
      <p:grpSpPr>
        <a:xfrm>
          <a:off x="0" y="0"/>
          <a:ext cx="0" cy="0"/>
          <a:chOff x="0" y="0"/>
          <a:chExt cx="0" cy="0"/>
        </a:xfrm>
      </p:grpSpPr>
      <p:pic>
        <p:nvPicPr>
          <p:cNvPr descr="automattic-cmyk.png" id="224" name="Shape 224"/>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225" name="Shape 225"/>
          <p:cNvSpPr txBox="1"/>
          <p:nvPr/>
        </p:nvSpPr>
        <p:spPr>
          <a:xfrm>
            <a:off x="789000" y="3045000"/>
            <a:ext cx="7566000" cy="768000"/>
          </a:xfrm>
          <a:prstGeom prst="rect">
            <a:avLst/>
          </a:prstGeom>
          <a:noFill/>
          <a:ln>
            <a:noFill/>
          </a:ln>
        </p:spPr>
        <p:txBody>
          <a:bodyPr anchorCtr="0" anchor="t" bIns="91425" lIns="91425" rIns="91425" tIns="91425">
            <a:noAutofit/>
          </a:bodyPr>
          <a:lstStyle/>
          <a:p>
            <a:pPr lvl="0" rtl="0" algn="ctr">
              <a:spcBef>
                <a:spcPts val="0"/>
              </a:spcBef>
              <a:buNone/>
            </a:pPr>
            <a:r>
              <a:rPr b="1" lang="en" sz="4800">
                <a:solidFill>
                  <a:srgbClr val="FFFFFF"/>
                </a:solidFill>
                <a:latin typeface="Merriweather"/>
                <a:ea typeface="Merriweather"/>
                <a:cs typeface="Merriweather"/>
                <a:sym typeface="Merriweather"/>
              </a:rPr>
              <a:t>Happiness</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229" name="Shape 229"/>
        <p:cNvGrpSpPr/>
        <p:nvPr/>
      </p:nvGrpSpPr>
      <p:grpSpPr>
        <a:xfrm>
          <a:off x="0" y="0"/>
          <a:ext cx="0" cy="0"/>
          <a:chOff x="0" y="0"/>
          <a:chExt cx="0" cy="0"/>
        </a:xfrm>
      </p:grpSpPr>
      <p:pic>
        <p:nvPicPr>
          <p:cNvPr descr="automattic-cmyk.png" id="230" name="Shape 230"/>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231" name="Shape 231"/>
          <p:cNvSpPr txBox="1"/>
          <p:nvPr/>
        </p:nvSpPr>
        <p:spPr>
          <a:xfrm>
            <a:off x="685800" y="1183921"/>
            <a:ext cx="7772400" cy="4927500"/>
          </a:xfrm>
          <a:prstGeom prst="rect">
            <a:avLst/>
          </a:prstGeom>
          <a:noFill/>
          <a:ln>
            <a:noFill/>
          </a:ln>
        </p:spPr>
        <p:txBody>
          <a:bodyPr anchorCtr="0" anchor="t" bIns="91425" lIns="91425" rIns="91425" tIns="91425">
            <a:noAutofit/>
          </a:bodyPr>
          <a:lstStyle/>
          <a:p>
            <a:pPr lvl="0">
              <a:spcBef>
                <a:spcPts val="0"/>
              </a:spcBef>
              <a:buNone/>
            </a:pPr>
            <a:r>
              <a:rPr b="1" lang="en" sz="2400">
                <a:solidFill>
                  <a:srgbClr val="FFFFFF"/>
                </a:solidFill>
                <a:latin typeface="Merriweather"/>
                <a:ea typeface="Merriweather"/>
                <a:cs typeface="Merriweather"/>
                <a:sym typeface="Merriweather"/>
              </a:rPr>
              <a:t>Talk directly to users</a:t>
            </a:r>
          </a:p>
          <a:p>
            <a:pPr indent="-342900" lvl="0" marL="457200" rtl="0">
              <a:spcBef>
                <a:spcPts val="0"/>
              </a:spcBef>
              <a:buClr>
                <a:srgbClr val="FFFFFF"/>
              </a:buClr>
              <a:buSzPct val="100000"/>
              <a:buFont typeface="Merriweather"/>
              <a:buChar char="●"/>
            </a:pPr>
            <a:r>
              <a:rPr lang="en" sz="1800">
                <a:solidFill>
                  <a:srgbClr val="FFFFFF"/>
                </a:solidFill>
                <a:latin typeface="Merriweather"/>
                <a:ea typeface="Merriweather"/>
                <a:cs typeface="Merriweather"/>
                <a:sym typeface="Merriweather"/>
              </a:rPr>
              <a:t>Users can reach us via Live Chat</a:t>
            </a:r>
          </a:p>
          <a:p>
            <a:pPr indent="-342900" lvl="0" marL="457200">
              <a:spcBef>
                <a:spcPts val="0"/>
              </a:spcBef>
              <a:buClr>
                <a:srgbClr val="FFFFFF"/>
              </a:buClr>
              <a:buSzPct val="100000"/>
              <a:buFont typeface="Merriweather"/>
              <a:buChar char="●"/>
            </a:pPr>
            <a:r>
              <a:rPr lang="en" sz="1800">
                <a:solidFill>
                  <a:srgbClr val="FFFFFF"/>
                </a:solidFill>
                <a:latin typeface="Merriweather"/>
                <a:ea typeface="Merriweather"/>
                <a:cs typeface="Merriweather"/>
                <a:sym typeface="Merriweather"/>
              </a:rPr>
              <a:t>We can also be reached via email at </a:t>
            </a:r>
            <a:r>
              <a:rPr lang="en" sz="1800" u="sng">
                <a:solidFill>
                  <a:srgbClr val="FFFFFF"/>
                </a:solidFill>
                <a:latin typeface="Merriweather"/>
                <a:ea typeface="Merriweather"/>
                <a:cs typeface="Merriweather"/>
                <a:sym typeface="Merriweather"/>
                <a:hlinkClick r:id="rId4"/>
              </a:rPr>
              <a:t>help@wordpress.com</a:t>
            </a:r>
            <a:r>
              <a:rPr lang="en" sz="1800">
                <a:solidFill>
                  <a:srgbClr val="FFFFFF"/>
                </a:solidFill>
                <a:latin typeface="Merriweather"/>
                <a:ea typeface="Merriweather"/>
                <a:cs typeface="Merriweather"/>
                <a:sym typeface="Merriweather"/>
              </a:rPr>
              <a:t> or through our website’s contact form</a:t>
            </a:r>
          </a:p>
          <a:p>
            <a:pPr lvl="0" rtl="0">
              <a:spcBef>
                <a:spcPts val="0"/>
              </a:spcBef>
              <a:buNone/>
            </a:pPr>
            <a:r>
              <a:t/>
            </a:r>
            <a:endParaRPr sz="3000">
              <a:solidFill>
                <a:srgbClr val="FFFFFF"/>
              </a:solidFill>
              <a:latin typeface="Merriweather"/>
              <a:ea typeface="Merriweather"/>
              <a:cs typeface="Merriweather"/>
              <a:sym typeface="Merriweather"/>
            </a:endParaRPr>
          </a:p>
          <a:p>
            <a:pPr lvl="0">
              <a:spcBef>
                <a:spcPts val="0"/>
              </a:spcBef>
              <a:buNone/>
            </a:pPr>
            <a:r>
              <a:rPr b="1" lang="en" sz="2400">
                <a:solidFill>
                  <a:srgbClr val="FFFFFF"/>
                </a:solidFill>
                <a:latin typeface="Merriweather"/>
                <a:ea typeface="Merriweather"/>
                <a:cs typeface="Merriweather"/>
                <a:sym typeface="Merriweather"/>
              </a:rPr>
              <a:t>Report bugs &amp; payment disputes</a:t>
            </a:r>
          </a:p>
          <a:p>
            <a:pPr indent="-342900" lvl="0" marL="457200" rtl="0">
              <a:spcBef>
                <a:spcPts val="0"/>
              </a:spcBef>
              <a:buClr>
                <a:srgbClr val="FFFFFF"/>
              </a:buClr>
              <a:buSzPct val="100000"/>
              <a:buFont typeface="Merriweather"/>
              <a:buChar char="●"/>
            </a:pPr>
            <a:r>
              <a:rPr lang="en" sz="1800">
                <a:solidFill>
                  <a:srgbClr val="FFFFFF"/>
                </a:solidFill>
                <a:latin typeface="Merriweather"/>
                <a:ea typeface="Merriweather"/>
                <a:cs typeface="Merriweather"/>
                <a:sym typeface="Merriweather"/>
              </a:rPr>
              <a:t>Report bugs or errors in themes, UI, functionality directly to developers and make sure they are solved</a:t>
            </a:r>
          </a:p>
          <a:p>
            <a:pPr indent="-342900" lvl="0" marL="457200" rtl="0">
              <a:spcBef>
                <a:spcPts val="0"/>
              </a:spcBef>
              <a:buClr>
                <a:srgbClr val="FFFFFF"/>
              </a:buClr>
              <a:buSzPct val="100000"/>
              <a:buFont typeface="Merriweather"/>
              <a:buChar char="●"/>
            </a:pPr>
            <a:r>
              <a:rPr lang="en" sz="1800">
                <a:solidFill>
                  <a:srgbClr val="FFFFFF"/>
                </a:solidFill>
                <a:latin typeface="Merriweather"/>
                <a:ea typeface="Merriweather"/>
                <a:cs typeface="Merriweather"/>
                <a:sym typeface="Merriweather"/>
              </a:rPr>
              <a:t>Report payment disputes and issue refunds</a:t>
            </a:r>
          </a:p>
          <a:p>
            <a:pPr lvl="0">
              <a:spcBef>
                <a:spcPts val="0"/>
              </a:spcBef>
              <a:buNone/>
            </a:pPr>
            <a:r>
              <a:t/>
            </a:r>
            <a:endParaRPr sz="2400">
              <a:solidFill>
                <a:srgbClr val="FFFFFF"/>
              </a:solidFill>
              <a:latin typeface="Merriweather"/>
              <a:ea typeface="Merriweather"/>
              <a:cs typeface="Merriweather"/>
              <a:sym typeface="Merriweather"/>
            </a:endParaRPr>
          </a:p>
          <a:p>
            <a:pPr lvl="0">
              <a:spcBef>
                <a:spcPts val="0"/>
              </a:spcBef>
              <a:buNone/>
            </a:pPr>
            <a:r>
              <a:rPr b="1" lang="en" sz="2400">
                <a:solidFill>
                  <a:srgbClr val="FFFFFF"/>
                </a:solidFill>
                <a:latin typeface="Merriweather"/>
                <a:ea typeface="Merriweather"/>
                <a:cs typeface="Merriweather"/>
                <a:sym typeface="Merriweather"/>
              </a:rPr>
              <a:t>Document</a:t>
            </a:r>
          </a:p>
          <a:p>
            <a:pPr indent="-342900" lvl="0" marL="457200" rtl="0">
              <a:spcBef>
                <a:spcPts val="0"/>
              </a:spcBef>
              <a:buClr>
                <a:srgbClr val="FFFFFF"/>
              </a:buClr>
              <a:buSzPct val="100000"/>
              <a:buFont typeface="Merriweather"/>
              <a:buChar char="●"/>
            </a:pPr>
            <a:r>
              <a:rPr lang="en" sz="1800">
                <a:solidFill>
                  <a:srgbClr val="FFFFFF"/>
                </a:solidFill>
                <a:latin typeface="Merriweather"/>
                <a:ea typeface="Merriweather"/>
                <a:cs typeface="Merriweather"/>
                <a:sym typeface="Merriweather"/>
              </a:rPr>
              <a:t>See to it that user-facing support pages are up-to-date</a:t>
            </a:r>
          </a:p>
          <a:p>
            <a:pPr lvl="0">
              <a:spcBef>
                <a:spcPts val="0"/>
              </a:spcBef>
              <a:buNone/>
            </a:pPr>
            <a:r>
              <a:t/>
            </a:r>
            <a:endParaRPr sz="1800">
              <a:solidFill>
                <a:srgbClr val="FFFFFF"/>
              </a:solidFill>
              <a:latin typeface="Merriweather"/>
              <a:ea typeface="Merriweather"/>
              <a:cs typeface="Merriweather"/>
              <a:sym typeface="Merriweather"/>
            </a:endParaRPr>
          </a:p>
          <a:p>
            <a:pPr lvl="0" rtl="0">
              <a:spcBef>
                <a:spcPts val="0"/>
              </a:spcBef>
              <a:buNone/>
            </a:pPr>
            <a:r>
              <a:t/>
            </a:r>
            <a:endParaRPr sz="1800">
              <a:solidFill>
                <a:srgbClr val="FFFFFF"/>
              </a:solidFill>
              <a:latin typeface="Merriweather"/>
              <a:ea typeface="Merriweather"/>
              <a:cs typeface="Merriweather"/>
              <a:sym typeface="Merriweather"/>
            </a:endParaRPr>
          </a:p>
          <a:p>
            <a:pPr indent="-393700" lvl="0" marL="457200" rtl="0">
              <a:spcBef>
                <a:spcPts val="0"/>
              </a:spcBef>
              <a:buClr>
                <a:srgbClr val="FFFFFF"/>
              </a:buClr>
              <a:buSzPct val="100000"/>
              <a:buFont typeface="Merriweather"/>
              <a:buChar char="★"/>
            </a:pPr>
            <a:r>
              <a:rPr i="1" lang="en" sz="2600">
                <a:solidFill>
                  <a:srgbClr val="FFFFFF"/>
                </a:solidFill>
                <a:latin typeface="Merriweather"/>
                <a:ea typeface="Merriweather"/>
                <a:cs typeface="Merriweather"/>
                <a:sym typeface="Merriweather"/>
              </a:rPr>
              <a:t>Everyone</a:t>
            </a:r>
            <a:r>
              <a:rPr lang="en" sz="2600">
                <a:solidFill>
                  <a:srgbClr val="FFFFFF"/>
                </a:solidFill>
                <a:latin typeface="Merriweather"/>
                <a:ea typeface="Merriweather"/>
                <a:cs typeface="Merriweather"/>
                <a:sym typeface="Merriweather"/>
              </a:rPr>
              <a:t> starts as a Happiness Engineer</a:t>
            </a:r>
          </a:p>
        </p:txBody>
      </p:sp>
      <p:sp>
        <p:nvSpPr>
          <p:cNvPr id="232" name="Shape 232"/>
          <p:cNvSpPr txBox="1"/>
          <p:nvPr/>
        </p:nvSpPr>
        <p:spPr>
          <a:xfrm>
            <a:off x="208725" y="379872"/>
            <a:ext cx="8279400" cy="881100"/>
          </a:xfrm>
          <a:prstGeom prst="rect">
            <a:avLst/>
          </a:prstGeom>
          <a:noFill/>
          <a:ln>
            <a:noFill/>
          </a:ln>
        </p:spPr>
        <p:txBody>
          <a:bodyPr anchorCtr="0" anchor="t" bIns="91425" lIns="91425" rIns="91425" tIns="91425">
            <a:noAutofit/>
          </a:bodyPr>
          <a:lstStyle/>
          <a:p>
            <a:pPr lvl="0" rtl="0" algn="ctr">
              <a:spcBef>
                <a:spcPts val="0"/>
              </a:spcBef>
              <a:buNone/>
            </a:pPr>
            <a:r>
              <a:rPr b="1" lang="en" sz="3000">
                <a:solidFill>
                  <a:srgbClr val="FFFFFF"/>
                </a:solidFill>
                <a:latin typeface="Merriweather"/>
                <a:ea typeface="Merriweather"/>
                <a:cs typeface="Merriweather"/>
                <a:sym typeface="Merriweather"/>
              </a:rPr>
              <a:t>Role of a Happiness Engineer</a:t>
            </a:r>
          </a:p>
          <a:p>
            <a:pPr lvl="0" rtl="0" algn="l">
              <a:spcBef>
                <a:spcPts val="0"/>
              </a:spcBef>
              <a:buNone/>
            </a:pPr>
            <a:r>
              <a:t/>
            </a:r>
            <a:endParaRPr b="1" sz="3000">
              <a:solidFill>
                <a:srgbClr val="FFFFFF"/>
              </a:solidFill>
              <a:latin typeface="Merriweather"/>
              <a:ea typeface="Merriweather"/>
              <a:cs typeface="Merriweather"/>
              <a:sym typeface="Merriweathe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5082"/>
        </a:solidFill>
      </p:bgPr>
    </p:bg>
    <p:spTree>
      <p:nvGrpSpPr>
        <p:cNvPr id="236" name="Shape 236"/>
        <p:cNvGrpSpPr/>
        <p:nvPr/>
      </p:nvGrpSpPr>
      <p:grpSpPr>
        <a:xfrm>
          <a:off x="0" y="0"/>
          <a:ext cx="0" cy="0"/>
          <a:chOff x="0" y="0"/>
          <a:chExt cx="0" cy="0"/>
        </a:xfrm>
      </p:grpSpPr>
      <p:pic>
        <p:nvPicPr>
          <p:cNvPr descr="automattic-cmyk.png" id="237" name="Shape 237"/>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238" name="Shape 238"/>
          <p:cNvSpPr txBox="1"/>
          <p:nvPr/>
        </p:nvSpPr>
        <p:spPr>
          <a:xfrm>
            <a:off x="789000" y="2816400"/>
            <a:ext cx="7566000" cy="768000"/>
          </a:xfrm>
          <a:prstGeom prst="rect">
            <a:avLst/>
          </a:prstGeom>
          <a:noFill/>
          <a:ln>
            <a:noFill/>
          </a:ln>
        </p:spPr>
        <p:txBody>
          <a:bodyPr anchorCtr="0" anchor="t" bIns="91425" lIns="91425" rIns="91425" tIns="91425">
            <a:noAutofit/>
          </a:bodyPr>
          <a:lstStyle/>
          <a:p>
            <a:pPr lvl="0" rtl="0" algn="ctr">
              <a:spcBef>
                <a:spcPts val="0"/>
              </a:spcBef>
              <a:buNone/>
            </a:pPr>
            <a:r>
              <a:rPr b="1" lang="en" sz="4800">
                <a:solidFill>
                  <a:srgbClr val="FFFFFF"/>
                </a:solidFill>
                <a:latin typeface="Merriweather"/>
                <a:ea typeface="Merriweather"/>
                <a:cs typeface="Merriweather"/>
                <a:sym typeface="Merriweather"/>
              </a:rPr>
              <a:t>Communication</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242" name="Shape 242"/>
        <p:cNvGrpSpPr/>
        <p:nvPr/>
      </p:nvGrpSpPr>
      <p:grpSpPr>
        <a:xfrm>
          <a:off x="0" y="0"/>
          <a:ext cx="0" cy="0"/>
          <a:chOff x="0" y="0"/>
          <a:chExt cx="0" cy="0"/>
        </a:xfrm>
      </p:grpSpPr>
      <p:pic>
        <p:nvPicPr>
          <p:cNvPr descr="automattic-cmyk.png" id="243" name="Shape 243"/>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244" name="Shape 244"/>
          <p:cNvSpPr txBox="1"/>
          <p:nvPr/>
        </p:nvSpPr>
        <p:spPr>
          <a:xfrm>
            <a:off x="2123550" y="3388375"/>
            <a:ext cx="34800" cy="231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245" name="Shape 245"/>
          <p:cNvSpPr txBox="1"/>
          <p:nvPr/>
        </p:nvSpPr>
        <p:spPr>
          <a:xfrm>
            <a:off x="1501300" y="1161689"/>
            <a:ext cx="6512700" cy="794100"/>
          </a:xfrm>
          <a:prstGeom prst="rect">
            <a:avLst/>
          </a:prstGeom>
          <a:noFill/>
          <a:ln>
            <a:noFill/>
          </a:ln>
        </p:spPr>
        <p:txBody>
          <a:bodyPr anchorCtr="0" anchor="t" bIns="91425" lIns="91425" rIns="91425" tIns="91425">
            <a:noAutofit/>
          </a:bodyPr>
          <a:lstStyle/>
          <a:p>
            <a:pPr lvl="0" rtl="0" algn="ctr">
              <a:spcBef>
                <a:spcPts val="0"/>
              </a:spcBef>
              <a:buNone/>
            </a:pPr>
            <a:r>
              <a:rPr i="1" lang="en" sz="3600">
                <a:solidFill>
                  <a:srgbClr val="FFFFFF"/>
                </a:solidFill>
                <a:latin typeface="Merriweather"/>
                <a:ea typeface="Merriweather"/>
                <a:cs typeface="Merriweather"/>
                <a:sym typeface="Merriweather"/>
              </a:rPr>
              <a:t>“Communication is Oxygen”</a:t>
            </a:r>
          </a:p>
        </p:txBody>
      </p:sp>
      <p:sp>
        <p:nvSpPr>
          <p:cNvPr id="246" name="Shape 246"/>
          <p:cNvSpPr txBox="1"/>
          <p:nvPr/>
        </p:nvSpPr>
        <p:spPr>
          <a:xfrm>
            <a:off x="559600" y="2475825"/>
            <a:ext cx="8396100" cy="2822400"/>
          </a:xfrm>
          <a:prstGeom prst="rect">
            <a:avLst/>
          </a:prstGeom>
          <a:noFill/>
          <a:ln>
            <a:noFill/>
          </a:ln>
        </p:spPr>
        <p:txBody>
          <a:bodyPr anchorCtr="0" anchor="t" bIns="91425" lIns="91425" rIns="91425" tIns="91425">
            <a:noAutofit/>
          </a:bodyPr>
          <a:lstStyle/>
          <a:p>
            <a:pPr lvl="0">
              <a:spcBef>
                <a:spcPts val="0"/>
              </a:spcBef>
              <a:buNone/>
            </a:pPr>
            <a:r>
              <a:rPr lang="en" sz="2400">
                <a:solidFill>
                  <a:srgbClr val="FFFFFF"/>
                </a:solidFill>
                <a:latin typeface="Merriweather"/>
                <a:ea typeface="Merriweather"/>
                <a:cs typeface="Merriweather"/>
                <a:sym typeface="Merriweather"/>
              </a:rPr>
              <a:t>Automattic’s Creed:</a:t>
            </a:r>
          </a:p>
          <a:p>
            <a:pPr lvl="0">
              <a:spcBef>
                <a:spcPts val="0"/>
              </a:spcBef>
              <a:buNone/>
            </a:pPr>
            <a:r>
              <a:t/>
            </a:r>
            <a:endParaRPr>
              <a:solidFill>
                <a:srgbClr val="A8BECE"/>
              </a:solidFill>
              <a:latin typeface="Merriweather"/>
              <a:ea typeface="Merriweather"/>
              <a:cs typeface="Merriweather"/>
              <a:sym typeface="Merriweather"/>
            </a:endParaRPr>
          </a:p>
          <a:p>
            <a:pPr lvl="0">
              <a:spcBef>
                <a:spcPts val="0"/>
              </a:spcBef>
              <a:buNone/>
            </a:pPr>
            <a:r>
              <a:rPr i="1" lang="en">
                <a:solidFill>
                  <a:srgbClr val="A8BECE"/>
                </a:solidFill>
                <a:latin typeface="Merriweather"/>
                <a:ea typeface="Merriweather"/>
                <a:cs typeface="Merriweather"/>
                <a:sym typeface="Merriweather"/>
              </a:rPr>
              <a:t>I will never stop learning. I won’t just work on things that are assigned to me. I know there’s no such thing as a status quo. I will build our business sustainably through passionate and loyal customers. I will never pass up an opportunity to help out a colleague, and I’ll remember the days before I knew everything. I am more motivated by impact than money, and I know that Open Source is one of the most powerful ideas of our generation.</a:t>
            </a:r>
            <a:r>
              <a:rPr i="1" lang="en" sz="2000">
                <a:solidFill>
                  <a:srgbClr val="A8BECE"/>
                </a:solidFill>
                <a:latin typeface="Merriweather"/>
                <a:ea typeface="Merriweather"/>
                <a:cs typeface="Merriweather"/>
                <a:sym typeface="Merriweather"/>
              </a:rPr>
              <a:t> </a:t>
            </a:r>
            <a:r>
              <a:rPr b="1" i="1" lang="en" sz="2000">
                <a:solidFill>
                  <a:srgbClr val="FFFFFF"/>
                </a:solidFill>
                <a:latin typeface="Merriweather"/>
                <a:ea typeface="Merriweather"/>
                <a:cs typeface="Merriweather"/>
                <a:sym typeface="Merriweather"/>
              </a:rPr>
              <a:t>I will communicate as much as possible, because it’s the oxygen of a distributed company.</a:t>
            </a:r>
            <a:r>
              <a:rPr b="1" i="1" lang="en">
                <a:solidFill>
                  <a:srgbClr val="A8BECE"/>
                </a:solidFill>
                <a:latin typeface="Merriweather"/>
                <a:ea typeface="Merriweather"/>
                <a:cs typeface="Merriweather"/>
                <a:sym typeface="Merriweather"/>
              </a:rPr>
              <a:t> </a:t>
            </a:r>
            <a:r>
              <a:rPr i="1" lang="en">
                <a:solidFill>
                  <a:srgbClr val="A8BECE"/>
                </a:solidFill>
                <a:latin typeface="Merriweather"/>
                <a:ea typeface="Merriweather"/>
                <a:cs typeface="Merriweather"/>
                <a:sym typeface="Merriweather"/>
              </a:rPr>
              <a:t>I am in a marathon, not a sprint, and no matter how far away the goal is, the only way to get there is by putting one foot in front of another every day. Given time, there is no problem that’s insurmountable</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250" name="Shape 250"/>
        <p:cNvGrpSpPr/>
        <p:nvPr/>
      </p:nvGrpSpPr>
      <p:grpSpPr>
        <a:xfrm>
          <a:off x="0" y="0"/>
          <a:ext cx="0" cy="0"/>
          <a:chOff x="0" y="0"/>
          <a:chExt cx="0" cy="0"/>
        </a:xfrm>
      </p:grpSpPr>
      <p:pic>
        <p:nvPicPr>
          <p:cNvPr descr="automattic-cmyk.png" id="251" name="Shape 251"/>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252" name="Shape 252"/>
          <p:cNvSpPr txBox="1"/>
          <p:nvPr/>
        </p:nvSpPr>
        <p:spPr>
          <a:xfrm>
            <a:off x="3541437" y="326650"/>
            <a:ext cx="2315100" cy="645300"/>
          </a:xfrm>
          <a:prstGeom prst="rect">
            <a:avLst/>
          </a:prstGeom>
          <a:noFill/>
          <a:ln>
            <a:noFill/>
          </a:ln>
        </p:spPr>
        <p:txBody>
          <a:bodyPr anchorCtr="0" anchor="t" bIns="91425" lIns="91425" rIns="91425" tIns="91425">
            <a:noAutofit/>
          </a:bodyPr>
          <a:lstStyle/>
          <a:p>
            <a:pPr lvl="0" rtl="0">
              <a:spcBef>
                <a:spcPts val="0"/>
              </a:spcBef>
              <a:buNone/>
            </a:pPr>
            <a:r>
              <a:rPr lang="en" sz="3000">
                <a:solidFill>
                  <a:srgbClr val="FFFFFF"/>
                </a:solidFill>
                <a:latin typeface="Merriweather"/>
                <a:ea typeface="Merriweather"/>
                <a:cs typeface="Merriweather"/>
                <a:sym typeface="Merriweather"/>
              </a:rPr>
              <a:t>No Email</a:t>
            </a:r>
          </a:p>
        </p:txBody>
      </p:sp>
      <p:pic>
        <p:nvPicPr>
          <p:cNvPr descr="no_email.png" id="253" name="Shape 253"/>
          <p:cNvPicPr preferRelativeResize="0"/>
          <p:nvPr/>
        </p:nvPicPr>
        <p:blipFill rotWithShape="1">
          <a:blip r:embed="rId4">
            <a:alphaModFix/>
          </a:blip>
          <a:srcRect b="16645" l="882" r="0" t="0"/>
          <a:stretch/>
        </p:blipFill>
        <p:spPr>
          <a:xfrm>
            <a:off x="338302" y="1231737"/>
            <a:ext cx="8498501" cy="2955524"/>
          </a:xfrm>
          <a:prstGeom prst="rect">
            <a:avLst/>
          </a:prstGeom>
          <a:noFill/>
          <a:ln>
            <a:noFill/>
          </a:ln>
        </p:spPr>
      </p:pic>
      <p:pic>
        <p:nvPicPr>
          <p:cNvPr descr="sent_mail.png" id="254" name="Shape 254"/>
          <p:cNvPicPr preferRelativeResize="0"/>
          <p:nvPr/>
        </p:nvPicPr>
        <p:blipFill rotWithShape="1">
          <a:blip r:embed="rId5">
            <a:alphaModFix/>
          </a:blip>
          <a:srcRect b="0" l="-1010" r="1010" t="0"/>
          <a:stretch/>
        </p:blipFill>
        <p:spPr>
          <a:xfrm>
            <a:off x="241837" y="4384337"/>
            <a:ext cx="8691431" cy="1984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258" name="Shape 258"/>
        <p:cNvGrpSpPr/>
        <p:nvPr/>
      </p:nvGrpSpPr>
      <p:grpSpPr>
        <a:xfrm>
          <a:off x="0" y="0"/>
          <a:ext cx="0" cy="0"/>
          <a:chOff x="0" y="0"/>
          <a:chExt cx="0" cy="0"/>
        </a:xfrm>
      </p:grpSpPr>
      <p:pic>
        <p:nvPicPr>
          <p:cNvPr descr="automattic-cmyk.png" id="259" name="Shape 259"/>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260" name="Shape 260"/>
          <p:cNvSpPr txBox="1"/>
          <p:nvPr/>
        </p:nvSpPr>
        <p:spPr>
          <a:xfrm>
            <a:off x="2130725" y="226450"/>
            <a:ext cx="3576000" cy="719400"/>
          </a:xfrm>
          <a:prstGeom prst="rect">
            <a:avLst/>
          </a:prstGeom>
          <a:noFill/>
          <a:ln>
            <a:noFill/>
          </a:ln>
        </p:spPr>
        <p:txBody>
          <a:bodyPr anchorCtr="0" anchor="t" bIns="91425" lIns="91425" rIns="91425" tIns="91425">
            <a:noAutofit/>
          </a:bodyPr>
          <a:lstStyle/>
          <a:p>
            <a:pPr lvl="0">
              <a:spcBef>
                <a:spcPts val="0"/>
              </a:spcBef>
              <a:buNone/>
            </a:pPr>
            <a:r>
              <a:rPr lang="en" sz="3000">
                <a:solidFill>
                  <a:srgbClr val="FFFFFF"/>
                </a:solidFill>
                <a:latin typeface="Merriweather"/>
                <a:ea typeface="Merriweather"/>
                <a:cs typeface="Merriweather"/>
                <a:sym typeface="Merriweather"/>
              </a:rPr>
              <a:t>Daily interactions </a:t>
            </a:r>
          </a:p>
        </p:txBody>
      </p:sp>
      <p:pic>
        <p:nvPicPr>
          <p:cNvPr descr="slack.png" id="261" name="Shape 261"/>
          <p:cNvPicPr preferRelativeResize="0"/>
          <p:nvPr/>
        </p:nvPicPr>
        <p:blipFill rotWithShape="1">
          <a:blip r:embed="rId4">
            <a:alphaModFix/>
          </a:blip>
          <a:srcRect b="8842" l="4597" r="4551" t="3522"/>
          <a:stretch/>
        </p:blipFill>
        <p:spPr>
          <a:xfrm>
            <a:off x="1041712" y="1017775"/>
            <a:ext cx="7320674" cy="5476702"/>
          </a:xfrm>
          <a:prstGeom prst="rect">
            <a:avLst/>
          </a:prstGeom>
          <a:noFill/>
          <a:ln>
            <a:noFill/>
          </a:ln>
        </p:spPr>
      </p:pic>
      <p:pic>
        <p:nvPicPr>
          <p:cNvPr descr="slack_logo.png" id="262" name="Shape 262"/>
          <p:cNvPicPr preferRelativeResize="0"/>
          <p:nvPr/>
        </p:nvPicPr>
        <p:blipFill>
          <a:blip r:embed="rId5">
            <a:alphaModFix/>
          </a:blip>
          <a:stretch>
            <a:fillRect/>
          </a:stretch>
        </p:blipFill>
        <p:spPr>
          <a:xfrm>
            <a:off x="5747124" y="290873"/>
            <a:ext cx="1799875" cy="513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266" name="Shape 266"/>
        <p:cNvGrpSpPr/>
        <p:nvPr/>
      </p:nvGrpSpPr>
      <p:grpSpPr>
        <a:xfrm>
          <a:off x="0" y="0"/>
          <a:ext cx="0" cy="0"/>
          <a:chOff x="0" y="0"/>
          <a:chExt cx="0" cy="0"/>
        </a:xfrm>
      </p:grpSpPr>
      <p:pic>
        <p:nvPicPr>
          <p:cNvPr descr="automattic-cmyk.png" id="267" name="Shape 267"/>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268" name="Shape 268"/>
          <p:cNvSpPr txBox="1"/>
          <p:nvPr/>
        </p:nvSpPr>
        <p:spPr>
          <a:xfrm>
            <a:off x="1987825" y="330525"/>
            <a:ext cx="5590800" cy="719400"/>
          </a:xfrm>
          <a:prstGeom prst="rect">
            <a:avLst/>
          </a:prstGeom>
          <a:noFill/>
          <a:ln>
            <a:noFill/>
          </a:ln>
        </p:spPr>
        <p:txBody>
          <a:bodyPr anchorCtr="0" anchor="ctr" bIns="91425" lIns="91425" rIns="91425" tIns="91425">
            <a:noAutofit/>
          </a:bodyPr>
          <a:lstStyle/>
          <a:p>
            <a:pPr lvl="0" algn="ctr">
              <a:spcBef>
                <a:spcPts val="0"/>
              </a:spcBef>
              <a:buNone/>
            </a:pPr>
            <a:r>
              <a:rPr lang="en" sz="3000">
                <a:solidFill>
                  <a:srgbClr val="FFFFFF"/>
                </a:solidFill>
                <a:latin typeface="Merriweather"/>
                <a:ea typeface="Merriweather"/>
                <a:cs typeface="Merriweather"/>
                <a:sym typeface="Merriweather"/>
              </a:rPr>
              <a:t>P2 it, or it didn’t happen!</a:t>
            </a:r>
          </a:p>
        </p:txBody>
      </p:sp>
      <p:pic>
        <p:nvPicPr>
          <p:cNvPr descr="o2.png" id="269" name="Shape 269"/>
          <p:cNvPicPr preferRelativeResize="0"/>
          <p:nvPr/>
        </p:nvPicPr>
        <p:blipFill>
          <a:blip r:embed="rId4">
            <a:alphaModFix/>
          </a:blip>
          <a:stretch>
            <a:fillRect/>
          </a:stretch>
        </p:blipFill>
        <p:spPr>
          <a:xfrm>
            <a:off x="1349183" y="1369449"/>
            <a:ext cx="6683740" cy="5012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 name="Shape 70"/>
        <p:cNvGrpSpPr/>
        <p:nvPr/>
      </p:nvGrpSpPr>
      <p:grpSpPr>
        <a:xfrm>
          <a:off x="0" y="0"/>
          <a:ext cx="0" cy="0"/>
          <a:chOff x="0" y="0"/>
          <a:chExt cx="0" cy="0"/>
        </a:xfrm>
      </p:grpSpPr>
      <p:pic>
        <p:nvPicPr>
          <p:cNvPr id="71" name="Shape 71"/>
          <p:cNvPicPr preferRelativeResize="0"/>
          <p:nvPr/>
        </p:nvPicPr>
        <p:blipFill>
          <a:blip r:embed="rId3">
            <a:alphaModFix/>
          </a:blip>
          <a:stretch>
            <a:fillRect/>
          </a:stretch>
        </p:blipFill>
        <p:spPr>
          <a:xfrm>
            <a:off x="-1038770" y="0"/>
            <a:ext cx="10454744"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273" name="Shape 273"/>
        <p:cNvGrpSpPr/>
        <p:nvPr/>
      </p:nvGrpSpPr>
      <p:grpSpPr>
        <a:xfrm>
          <a:off x="0" y="0"/>
          <a:ext cx="0" cy="0"/>
          <a:chOff x="0" y="0"/>
          <a:chExt cx="0" cy="0"/>
        </a:xfrm>
      </p:grpSpPr>
      <p:pic>
        <p:nvPicPr>
          <p:cNvPr descr="automattic-cmyk.png" id="274" name="Shape 274"/>
          <p:cNvPicPr preferRelativeResize="0"/>
          <p:nvPr/>
        </p:nvPicPr>
        <p:blipFill>
          <a:blip r:embed="rId3">
            <a:alphaModFix/>
          </a:blip>
          <a:stretch>
            <a:fillRect/>
          </a:stretch>
        </p:blipFill>
        <p:spPr>
          <a:xfrm>
            <a:off x="-127625" y="6324200"/>
            <a:ext cx="2158350" cy="719450"/>
          </a:xfrm>
          <a:prstGeom prst="rect">
            <a:avLst/>
          </a:prstGeom>
          <a:noFill/>
          <a:ln>
            <a:noFill/>
          </a:ln>
        </p:spPr>
      </p:pic>
      <p:pic>
        <p:nvPicPr>
          <p:cNvPr descr="wehavetheanswers.wordpress.com.png" id="275" name="Shape 275"/>
          <p:cNvPicPr preferRelativeResize="0"/>
          <p:nvPr/>
        </p:nvPicPr>
        <p:blipFill>
          <a:blip r:embed="rId4">
            <a:alphaModFix/>
          </a:blip>
          <a:stretch>
            <a:fillRect/>
          </a:stretch>
        </p:blipFill>
        <p:spPr>
          <a:xfrm>
            <a:off x="1134062" y="1288574"/>
            <a:ext cx="7225575" cy="5133774"/>
          </a:xfrm>
          <a:prstGeom prst="rect">
            <a:avLst/>
          </a:prstGeom>
          <a:noFill/>
          <a:ln>
            <a:noFill/>
          </a:ln>
        </p:spPr>
      </p:pic>
      <p:sp>
        <p:nvSpPr>
          <p:cNvPr id="276" name="Shape 276"/>
          <p:cNvSpPr txBox="1"/>
          <p:nvPr/>
        </p:nvSpPr>
        <p:spPr>
          <a:xfrm>
            <a:off x="1865875" y="394150"/>
            <a:ext cx="3655800" cy="719400"/>
          </a:xfrm>
          <a:prstGeom prst="rect">
            <a:avLst/>
          </a:prstGeom>
          <a:noFill/>
          <a:ln>
            <a:noFill/>
          </a:ln>
        </p:spPr>
        <p:txBody>
          <a:bodyPr anchorCtr="0" anchor="t" bIns="91425" lIns="91425" rIns="91425" tIns="91425">
            <a:noAutofit/>
          </a:bodyPr>
          <a:lstStyle/>
          <a:p>
            <a:pPr lvl="0" algn="ctr">
              <a:spcBef>
                <a:spcPts val="0"/>
              </a:spcBef>
              <a:buNone/>
            </a:pPr>
            <a:r>
              <a:rPr lang="en" sz="3000">
                <a:solidFill>
                  <a:srgbClr val="FFFFFF"/>
                </a:solidFill>
                <a:latin typeface="Merriweather"/>
                <a:ea typeface="Merriweather"/>
                <a:cs typeface="Merriweather"/>
                <a:sym typeface="Merriweather"/>
              </a:rPr>
              <a:t>Hangouts</a:t>
            </a:r>
            <a:r>
              <a:rPr lang="en" sz="3000">
                <a:solidFill>
                  <a:srgbClr val="FFFFFF"/>
                </a:solidFill>
                <a:latin typeface="Merriweather"/>
                <a:ea typeface="Merriweather"/>
                <a:cs typeface="Merriweather"/>
                <a:sym typeface="Merriweather"/>
              </a:rPr>
              <a:t> with</a:t>
            </a:r>
          </a:p>
        </p:txBody>
      </p:sp>
      <p:pic>
        <p:nvPicPr>
          <p:cNvPr descr="Zoom White Logo.png" id="277" name="Shape 277"/>
          <p:cNvPicPr preferRelativeResize="0"/>
          <p:nvPr/>
        </p:nvPicPr>
        <p:blipFill>
          <a:blip r:embed="rId5">
            <a:alphaModFix/>
          </a:blip>
          <a:stretch>
            <a:fillRect/>
          </a:stretch>
        </p:blipFill>
        <p:spPr>
          <a:xfrm>
            <a:off x="5373350" y="491162"/>
            <a:ext cx="1659750" cy="3729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281" name="Shape 281"/>
        <p:cNvGrpSpPr/>
        <p:nvPr/>
      </p:nvGrpSpPr>
      <p:grpSpPr>
        <a:xfrm>
          <a:off x="0" y="0"/>
          <a:ext cx="0" cy="0"/>
          <a:chOff x="0" y="0"/>
          <a:chExt cx="0" cy="0"/>
        </a:xfrm>
      </p:grpSpPr>
      <p:pic>
        <p:nvPicPr>
          <p:cNvPr descr="automattic-cmyk.png" id="282" name="Shape 282"/>
          <p:cNvPicPr preferRelativeResize="0"/>
          <p:nvPr/>
        </p:nvPicPr>
        <p:blipFill>
          <a:blip r:embed="rId3">
            <a:alphaModFix/>
          </a:blip>
          <a:stretch>
            <a:fillRect/>
          </a:stretch>
        </p:blipFill>
        <p:spPr>
          <a:xfrm>
            <a:off x="-127625" y="6324200"/>
            <a:ext cx="2158350" cy="719450"/>
          </a:xfrm>
          <a:prstGeom prst="rect">
            <a:avLst/>
          </a:prstGeom>
          <a:noFill/>
          <a:ln>
            <a:noFill/>
          </a:ln>
        </p:spPr>
      </p:pic>
      <p:pic>
        <p:nvPicPr>
          <p:cNvPr descr="Screen Shot 2016-07-03 at 13.40.51.png" id="283" name="Shape 283"/>
          <p:cNvPicPr preferRelativeResize="0"/>
          <p:nvPr/>
        </p:nvPicPr>
        <p:blipFill rotWithShape="1">
          <a:blip r:embed="rId4">
            <a:alphaModFix/>
          </a:blip>
          <a:srcRect b="23453" l="6261" r="11562" t="2559"/>
          <a:stretch/>
        </p:blipFill>
        <p:spPr>
          <a:xfrm>
            <a:off x="1084825" y="1610287"/>
            <a:ext cx="7426249" cy="4713901"/>
          </a:xfrm>
          <a:prstGeom prst="rect">
            <a:avLst/>
          </a:prstGeom>
          <a:noFill/>
          <a:ln>
            <a:noFill/>
          </a:ln>
        </p:spPr>
      </p:pic>
      <p:sp>
        <p:nvSpPr>
          <p:cNvPr id="284" name="Shape 284"/>
          <p:cNvSpPr txBox="1"/>
          <p:nvPr/>
        </p:nvSpPr>
        <p:spPr>
          <a:xfrm>
            <a:off x="2030725" y="359725"/>
            <a:ext cx="5454000" cy="11082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Merriweather"/>
                <a:ea typeface="Merriweather"/>
                <a:cs typeface="Merriweather"/>
                <a:sym typeface="Merriweather"/>
              </a:rPr>
              <a:t>Document everything!</a:t>
            </a:r>
          </a:p>
          <a:p>
            <a:pPr lvl="0" rtl="0" algn="ctr">
              <a:spcBef>
                <a:spcPts val="0"/>
              </a:spcBef>
              <a:buNone/>
            </a:pPr>
            <a:r>
              <a:rPr lang="en" sz="3000">
                <a:solidFill>
                  <a:srgbClr val="FFFFFF"/>
                </a:solidFill>
                <a:latin typeface="Merriweather"/>
                <a:ea typeface="Merriweather"/>
                <a:cs typeface="Merriweather"/>
                <a:sym typeface="Merriweather"/>
              </a:rPr>
              <a:t>Remove silos</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288" name="Shape 288"/>
        <p:cNvGrpSpPr/>
        <p:nvPr/>
      </p:nvGrpSpPr>
      <p:grpSpPr>
        <a:xfrm>
          <a:off x="0" y="0"/>
          <a:ext cx="0" cy="0"/>
          <a:chOff x="0" y="0"/>
          <a:chExt cx="0" cy="0"/>
        </a:xfrm>
      </p:grpSpPr>
      <p:pic>
        <p:nvPicPr>
          <p:cNvPr descr="automattic-cmyk.png" id="289" name="Shape 289"/>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290" name="Shape 290"/>
          <p:cNvSpPr txBox="1"/>
          <p:nvPr/>
        </p:nvSpPr>
        <p:spPr>
          <a:xfrm>
            <a:off x="1603350" y="2767175"/>
            <a:ext cx="5937300" cy="844500"/>
          </a:xfrm>
          <a:prstGeom prst="rect">
            <a:avLst/>
          </a:prstGeom>
          <a:noFill/>
          <a:ln>
            <a:noFill/>
          </a:ln>
        </p:spPr>
        <p:txBody>
          <a:bodyPr anchorCtr="0" anchor="t" bIns="91425" lIns="91425" rIns="91425" tIns="91425">
            <a:noAutofit/>
          </a:bodyPr>
          <a:lstStyle/>
          <a:p>
            <a:pPr lvl="0" rtl="0" algn="ctr">
              <a:spcBef>
                <a:spcPts val="0"/>
              </a:spcBef>
              <a:buNone/>
            </a:pPr>
            <a:r>
              <a:rPr b="1" lang="en" sz="3600">
                <a:solidFill>
                  <a:srgbClr val="FFFFFF"/>
                </a:solidFill>
                <a:latin typeface="Merriweather"/>
                <a:ea typeface="Merriweather"/>
                <a:cs typeface="Merriweather"/>
                <a:sym typeface="Merriweather"/>
              </a:rPr>
              <a:t>Perks of the Job</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294" name="Shape 294"/>
        <p:cNvGrpSpPr/>
        <p:nvPr/>
      </p:nvGrpSpPr>
      <p:grpSpPr>
        <a:xfrm>
          <a:off x="0" y="0"/>
          <a:ext cx="0" cy="0"/>
          <a:chOff x="0" y="0"/>
          <a:chExt cx="0" cy="0"/>
        </a:xfrm>
      </p:grpSpPr>
      <p:pic>
        <p:nvPicPr>
          <p:cNvPr descr="automattic-cmyk.png" id="295" name="Shape 295"/>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296" name="Shape 296"/>
          <p:cNvSpPr txBox="1"/>
          <p:nvPr/>
        </p:nvSpPr>
        <p:spPr>
          <a:xfrm>
            <a:off x="1603350" y="577375"/>
            <a:ext cx="5937300" cy="844500"/>
          </a:xfrm>
          <a:prstGeom prst="rect">
            <a:avLst/>
          </a:prstGeom>
          <a:noFill/>
          <a:ln>
            <a:noFill/>
          </a:ln>
        </p:spPr>
        <p:txBody>
          <a:bodyPr anchorCtr="0" anchor="t" bIns="91425" lIns="91425" rIns="91425" tIns="91425">
            <a:noAutofit/>
          </a:bodyPr>
          <a:lstStyle/>
          <a:p>
            <a:pPr lvl="0" rtl="0" algn="ctr">
              <a:spcBef>
                <a:spcPts val="0"/>
              </a:spcBef>
              <a:buNone/>
            </a:pPr>
            <a:r>
              <a:rPr b="1" lang="en" sz="3600">
                <a:solidFill>
                  <a:srgbClr val="FFFFFF"/>
                </a:solidFill>
                <a:latin typeface="Merriweather"/>
                <a:ea typeface="Merriweather"/>
                <a:cs typeface="Merriweather"/>
                <a:sym typeface="Merriweather"/>
              </a:rPr>
              <a:t>Perks of the Job</a:t>
            </a:r>
          </a:p>
        </p:txBody>
      </p:sp>
      <p:sp>
        <p:nvSpPr>
          <p:cNvPr id="297" name="Shape 297"/>
          <p:cNvSpPr txBox="1"/>
          <p:nvPr/>
        </p:nvSpPr>
        <p:spPr>
          <a:xfrm>
            <a:off x="804375" y="1602475"/>
            <a:ext cx="7671900" cy="4250700"/>
          </a:xfrm>
          <a:prstGeom prst="rect">
            <a:avLst/>
          </a:prstGeom>
          <a:noFill/>
          <a:ln>
            <a:noFill/>
          </a:ln>
        </p:spPr>
        <p:txBody>
          <a:bodyPr anchorCtr="0" anchor="t" bIns="91425" lIns="91425" rIns="91425" tIns="91425">
            <a:noAutofit/>
          </a:bodyPr>
          <a:lstStyle/>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Travel, travel, travel!</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1" name="Shape 301"/>
        <p:cNvGrpSpPr/>
        <p:nvPr/>
      </p:nvGrpSpPr>
      <p:grpSpPr>
        <a:xfrm>
          <a:off x="0" y="0"/>
          <a:ext cx="0" cy="0"/>
          <a:chOff x="0" y="0"/>
          <a:chExt cx="0" cy="0"/>
        </a:xfrm>
      </p:grpSpPr>
      <p:pic>
        <p:nvPicPr>
          <p:cNvPr id="302" name="Shape 302"/>
          <p:cNvPicPr preferRelativeResize="0"/>
          <p:nvPr/>
        </p:nvPicPr>
        <p:blipFill>
          <a:blip r:embed="rId3">
            <a:alphaModFix/>
          </a:blip>
          <a:stretch>
            <a:fillRect/>
          </a:stretch>
        </p:blipFill>
        <p:spPr>
          <a:xfrm>
            <a:off x="-59975" y="-153150"/>
            <a:ext cx="9280174" cy="8686501"/>
          </a:xfrm>
          <a:prstGeom prst="rect">
            <a:avLst/>
          </a:prstGeom>
          <a:noFill/>
          <a:ln>
            <a:noFill/>
          </a:ln>
        </p:spPr>
      </p:pic>
      <p:pic>
        <p:nvPicPr>
          <p:cNvPr descr="automattic-cmyk.png" id="303" name="Shape 303"/>
          <p:cNvPicPr preferRelativeResize="0"/>
          <p:nvPr/>
        </p:nvPicPr>
        <p:blipFill>
          <a:blip r:embed="rId4">
            <a:alphaModFix/>
          </a:blip>
          <a:stretch>
            <a:fillRect/>
          </a:stretch>
        </p:blipFill>
        <p:spPr>
          <a:xfrm>
            <a:off x="-127625" y="6324200"/>
            <a:ext cx="2158350" cy="7194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7" name="Shape 307"/>
        <p:cNvGrpSpPr/>
        <p:nvPr/>
      </p:nvGrpSpPr>
      <p:grpSpPr>
        <a:xfrm>
          <a:off x="0" y="0"/>
          <a:ext cx="0" cy="0"/>
          <a:chOff x="0" y="0"/>
          <a:chExt cx="0" cy="0"/>
        </a:xfrm>
      </p:grpSpPr>
      <p:pic>
        <p:nvPicPr>
          <p:cNvPr id="308" name="Shape 308"/>
          <p:cNvPicPr preferRelativeResize="0"/>
          <p:nvPr/>
        </p:nvPicPr>
        <p:blipFill>
          <a:blip r:embed="rId3">
            <a:alphaModFix/>
          </a:blip>
          <a:stretch>
            <a:fillRect/>
          </a:stretch>
        </p:blipFill>
        <p:spPr>
          <a:xfrm>
            <a:off x="-152400" y="28824"/>
            <a:ext cx="9311790" cy="6858000"/>
          </a:xfrm>
          <a:prstGeom prst="rect">
            <a:avLst/>
          </a:prstGeom>
          <a:noFill/>
          <a:ln>
            <a:noFill/>
          </a:ln>
        </p:spPr>
      </p:pic>
      <p:pic>
        <p:nvPicPr>
          <p:cNvPr descr="automattic-cmyk.png" id="309" name="Shape 309"/>
          <p:cNvPicPr preferRelativeResize="0"/>
          <p:nvPr/>
        </p:nvPicPr>
        <p:blipFill>
          <a:blip r:embed="rId4">
            <a:alphaModFix/>
          </a:blip>
          <a:stretch>
            <a:fillRect/>
          </a:stretch>
        </p:blipFill>
        <p:spPr>
          <a:xfrm>
            <a:off x="-127625" y="6324200"/>
            <a:ext cx="2158350" cy="7194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3" name="Shape 313"/>
        <p:cNvGrpSpPr/>
        <p:nvPr/>
      </p:nvGrpSpPr>
      <p:grpSpPr>
        <a:xfrm>
          <a:off x="0" y="0"/>
          <a:ext cx="0" cy="0"/>
          <a:chOff x="0" y="0"/>
          <a:chExt cx="0" cy="0"/>
        </a:xfrm>
      </p:grpSpPr>
      <p:pic>
        <p:nvPicPr>
          <p:cNvPr id="314" name="Shape 314"/>
          <p:cNvPicPr preferRelativeResize="0"/>
          <p:nvPr/>
        </p:nvPicPr>
        <p:blipFill>
          <a:blip r:embed="rId3">
            <a:alphaModFix/>
          </a:blip>
          <a:stretch>
            <a:fillRect/>
          </a:stretch>
        </p:blipFill>
        <p:spPr>
          <a:xfrm>
            <a:off x="-155150" y="-76725"/>
            <a:ext cx="9350906" cy="6934725"/>
          </a:xfrm>
          <a:prstGeom prst="rect">
            <a:avLst/>
          </a:prstGeom>
          <a:noFill/>
          <a:ln>
            <a:noFill/>
          </a:ln>
        </p:spPr>
      </p:pic>
      <p:pic>
        <p:nvPicPr>
          <p:cNvPr descr="automattic-cmyk.png" id="315" name="Shape 315"/>
          <p:cNvPicPr preferRelativeResize="0"/>
          <p:nvPr/>
        </p:nvPicPr>
        <p:blipFill>
          <a:blip r:embed="rId4">
            <a:alphaModFix/>
          </a:blip>
          <a:stretch>
            <a:fillRect/>
          </a:stretch>
        </p:blipFill>
        <p:spPr>
          <a:xfrm>
            <a:off x="-127625" y="6324200"/>
            <a:ext cx="2158350" cy="719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9" name="Shape 319"/>
        <p:cNvGrpSpPr/>
        <p:nvPr/>
      </p:nvGrpSpPr>
      <p:grpSpPr>
        <a:xfrm>
          <a:off x="0" y="0"/>
          <a:ext cx="0" cy="0"/>
          <a:chOff x="0" y="0"/>
          <a:chExt cx="0" cy="0"/>
        </a:xfrm>
      </p:grpSpPr>
      <p:pic>
        <p:nvPicPr>
          <p:cNvPr id="320" name="Shape 320"/>
          <p:cNvPicPr preferRelativeResize="0"/>
          <p:nvPr/>
        </p:nvPicPr>
        <p:blipFill>
          <a:blip r:embed="rId3">
            <a:alphaModFix/>
          </a:blip>
          <a:stretch>
            <a:fillRect/>
          </a:stretch>
        </p:blipFill>
        <p:spPr>
          <a:xfrm>
            <a:off x="-52075" y="0"/>
            <a:ext cx="9200913" cy="6857999"/>
          </a:xfrm>
          <a:prstGeom prst="rect">
            <a:avLst/>
          </a:prstGeom>
          <a:noFill/>
          <a:ln>
            <a:noFill/>
          </a:ln>
        </p:spPr>
      </p:pic>
      <p:pic>
        <p:nvPicPr>
          <p:cNvPr descr="automattic-cmyk.png" id="321" name="Shape 321"/>
          <p:cNvPicPr preferRelativeResize="0"/>
          <p:nvPr/>
        </p:nvPicPr>
        <p:blipFill>
          <a:blip r:embed="rId4">
            <a:alphaModFix/>
          </a:blip>
          <a:stretch>
            <a:fillRect/>
          </a:stretch>
        </p:blipFill>
        <p:spPr>
          <a:xfrm>
            <a:off x="-127625" y="6324200"/>
            <a:ext cx="2158350" cy="719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325" name="Shape 325"/>
        <p:cNvGrpSpPr/>
        <p:nvPr/>
      </p:nvGrpSpPr>
      <p:grpSpPr>
        <a:xfrm>
          <a:off x="0" y="0"/>
          <a:ext cx="0" cy="0"/>
          <a:chOff x="0" y="0"/>
          <a:chExt cx="0" cy="0"/>
        </a:xfrm>
      </p:grpSpPr>
      <p:pic>
        <p:nvPicPr>
          <p:cNvPr descr="automattic-cmyk.png" id="326" name="Shape 326"/>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327" name="Shape 327"/>
          <p:cNvSpPr txBox="1"/>
          <p:nvPr/>
        </p:nvSpPr>
        <p:spPr>
          <a:xfrm>
            <a:off x="1603350" y="577375"/>
            <a:ext cx="5937300" cy="844500"/>
          </a:xfrm>
          <a:prstGeom prst="rect">
            <a:avLst/>
          </a:prstGeom>
          <a:noFill/>
          <a:ln>
            <a:noFill/>
          </a:ln>
        </p:spPr>
        <p:txBody>
          <a:bodyPr anchorCtr="0" anchor="t" bIns="91425" lIns="91425" rIns="91425" tIns="91425">
            <a:noAutofit/>
          </a:bodyPr>
          <a:lstStyle/>
          <a:p>
            <a:pPr lvl="0" rtl="0" algn="ctr">
              <a:spcBef>
                <a:spcPts val="0"/>
              </a:spcBef>
              <a:buNone/>
            </a:pPr>
            <a:r>
              <a:rPr b="1" lang="en" sz="3600">
                <a:solidFill>
                  <a:srgbClr val="FFFFFF"/>
                </a:solidFill>
                <a:latin typeface="Merriweather"/>
                <a:ea typeface="Merriweather"/>
                <a:cs typeface="Merriweather"/>
                <a:sym typeface="Merriweather"/>
              </a:rPr>
              <a:t>Perks of the Job</a:t>
            </a:r>
          </a:p>
        </p:txBody>
      </p:sp>
      <p:sp>
        <p:nvSpPr>
          <p:cNvPr id="328" name="Shape 328"/>
          <p:cNvSpPr txBox="1"/>
          <p:nvPr/>
        </p:nvSpPr>
        <p:spPr>
          <a:xfrm>
            <a:off x="804375" y="1602475"/>
            <a:ext cx="7671900" cy="4250700"/>
          </a:xfrm>
          <a:prstGeom prst="rect">
            <a:avLst/>
          </a:prstGeom>
          <a:noFill/>
          <a:ln>
            <a:noFill/>
          </a:ln>
        </p:spPr>
        <p:txBody>
          <a:bodyPr anchorCtr="0" anchor="t" bIns="91425" lIns="91425" rIns="91425" tIns="91425">
            <a:noAutofit/>
          </a:bodyPr>
          <a:lstStyle/>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Travel, travel, travel!</a:t>
            </a:r>
          </a:p>
          <a:p>
            <a:pPr lvl="0" rtl="0">
              <a:spcBef>
                <a:spcPts val="0"/>
              </a:spcBef>
              <a:buNone/>
            </a:pPr>
            <a:r>
              <a:t/>
            </a:r>
            <a:endParaRPr b="1" sz="2000">
              <a:solidFill>
                <a:srgbClr val="FFFFFF"/>
              </a:solidFill>
              <a:latin typeface="Merriweather"/>
              <a:ea typeface="Merriweather"/>
              <a:cs typeface="Merriweather"/>
              <a:sym typeface="Merriweather"/>
            </a:endParaRPr>
          </a:p>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Office Setup</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2" name="Shape 332"/>
        <p:cNvGrpSpPr/>
        <p:nvPr/>
      </p:nvGrpSpPr>
      <p:grpSpPr>
        <a:xfrm>
          <a:off x="0" y="0"/>
          <a:ext cx="0" cy="0"/>
          <a:chOff x="0" y="0"/>
          <a:chExt cx="0" cy="0"/>
        </a:xfrm>
      </p:grpSpPr>
      <p:pic>
        <p:nvPicPr>
          <p:cNvPr id="333" name="Shape 333"/>
          <p:cNvPicPr preferRelativeResize="0"/>
          <p:nvPr/>
        </p:nvPicPr>
        <p:blipFill>
          <a:blip r:embed="rId3">
            <a:alphaModFix/>
          </a:blip>
          <a:stretch>
            <a:fillRect/>
          </a:stretch>
        </p:blipFill>
        <p:spPr>
          <a:xfrm>
            <a:off x="152400" y="1408574"/>
            <a:ext cx="8839200" cy="46405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75" name="Shape 75"/>
        <p:cNvGrpSpPr/>
        <p:nvPr/>
      </p:nvGrpSpPr>
      <p:grpSpPr>
        <a:xfrm>
          <a:off x="0" y="0"/>
          <a:ext cx="0" cy="0"/>
          <a:chOff x="0" y="0"/>
          <a:chExt cx="0" cy="0"/>
        </a:xfrm>
      </p:grpSpPr>
      <p:sp>
        <p:nvSpPr>
          <p:cNvPr id="76" name="Shape 76"/>
          <p:cNvSpPr/>
          <p:nvPr/>
        </p:nvSpPr>
        <p:spPr>
          <a:xfrm flipH="1" rot="10800000">
            <a:off x="0" y="225"/>
            <a:ext cx="9144000" cy="35295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77" name="Shape 77"/>
          <p:cNvSpPr txBox="1"/>
          <p:nvPr>
            <p:ph type="title"/>
          </p:nvPr>
        </p:nvSpPr>
        <p:spPr>
          <a:xfrm>
            <a:off x="311700" y="3465600"/>
            <a:ext cx="8520600" cy="1122300"/>
          </a:xfrm>
          <a:prstGeom prst="rect">
            <a:avLst/>
          </a:prstGeom>
        </p:spPr>
        <p:txBody>
          <a:bodyPr anchorCtr="0" anchor="ctr" bIns="91425" lIns="91425" rIns="91425" tIns="91425">
            <a:noAutofit/>
          </a:bodyPr>
          <a:lstStyle/>
          <a:p>
            <a:pPr lvl="0" rtl="0">
              <a:spcBef>
                <a:spcPts val="0"/>
              </a:spcBef>
              <a:buNone/>
            </a:pPr>
            <a:r>
              <a:rPr b="1" lang="en" sz="4800">
                <a:solidFill>
                  <a:srgbClr val="FFFFFF"/>
                </a:solidFill>
                <a:latin typeface="Merriweather"/>
                <a:ea typeface="Merriweather"/>
                <a:cs typeface="Merriweather"/>
                <a:sym typeface="Merriweather"/>
              </a:rPr>
              <a:t>How We Work</a:t>
            </a:r>
          </a:p>
        </p:txBody>
      </p:sp>
      <p:pic>
        <p:nvPicPr>
          <p:cNvPr descr="automattic-cmyk.png" id="78" name="Shape 78"/>
          <p:cNvPicPr preferRelativeResize="0"/>
          <p:nvPr/>
        </p:nvPicPr>
        <p:blipFill>
          <a:blip r:embed="rId3">
            <a:alphaModFix/>
          </a:blip>
          <a:stretch>
            <a:fillRect/>
          </a:stretch>
        </p:blipFill>
        <p:spPr>
          <a:xfrm>
            <a:off x="-313187" y="1331091"/>
            <a:ext cx="9770375" cy="32568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7" name="Shape 337"/>
        <p:cNvGrpSpPr/>
        <p:nvPr/>
      </p:nvGrpSpPr>
      <p:grpSpPr>
        <a:xfrm>
          <a:off x="0" y="0"/>
          <a:ext cx="0" cy="0"/>
          <a:chOff x="0" y="0"/>
          <a:chExt cx="0" cy="0"/>
        </a:xfrm>
      </p:grpSpPr>
      <p:pic>
        <p:nvPicPr>
          <p:cNvPr id="338" name="Shape 338"/>
          <p:cNvPicPr preferRelativeResize="0"/>
          <p:nvPr/>
        </p:nvPicPr>
        <p:blipFill>
          <a:blip r:embed="rId3">
            <a:alphaModFix/>
          </a:blip>
          <a:stretch>
            <a:fillRect/>
          </a:stretch>
        </p:blipFill>
        <p:spPr>
          <a:xfrm>
            <a:off x="-571500" y="0"/>
            <a:ext cx="102870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2" name="Shape 342"/>
        <p:cNvGrpSpPr/>
        <p:nvPr/>
      </p:nvGrpSpPr>
      <p:grpSpPr>
        <a:xfrm>
          <a:off x="0" y="0"/>
          <a:ext cx="0" cy="0"/>
          <a:chOff x="0" y="0"/>
          <a:chExt cx="0" cy="0"/>
        </a:xfrm>
      </p:grpSpPr>
      <p:pic>
        <p:nvPicPr>
          <p:cNvPr id="343" name="Shape 343"/>
          <p:cNvPicPr preferRelativeResize="0"/>
          <p:nvPr/>
        </p:nvPicPr>
        <p:blipFill>
          <a:blip r:embed="rId3">
            <a:alphaModFix/>
          </a:blip>
          <a:stretch>
            <a:fillRect/>
          </a:stretch>
        </p:blipFill>
        <p:spPr>
          <a:xfrm>
            <a:off x="152400" y="152400"/>
            <a:ext cx="8737600" cy="6553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7" name="Shape 347"/>
        <p:cNvGrpSpPr/>
        <p:nvPr/>
      </p:nvGrpSpPr>
      <p:grpSpPr>
        <a:xfrm>
          <a:off x="0" y="0"/>
          <a:ext cx="0" cy="0"/>
          <a:chOff x="0" y="0"/>
          <a:chExt cx="0" cy="0"/>
        </a:xfrm>
      </p:grpSpPr>
      <p:pic>
        <p:nvPicPr>
          <p:cNvPr id="348" name="Shape 348"/>
          <p:cNvPicPr preferRelativeResize="0"/>
          <p:nvPr/>
        </p:nvPicPr>
        <p:blipFill>
          <a:blip r:embed="rId3">
            <a:alphaModFix/>
          </a:blip>
          <a:stretch>
            <a:fillRect/>
          </a:stretch>
        </p:blipFill>
        <p:spPr>
          <a:xfrm>
            <a:off x="746900" y="152400"/>
            <a:ext cx="7870136" cy="6553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352" name="Shape 352"/>
        <p:cNvGrpSpPr/>
        <p:nvPr/>
      </p:nvGrpSpPr>
      <p:grpSpPr>
        <a:xfrm>
          <a:off x="0" y="0"/>
          <a:ext cx="0" cy="0"/>
          <a:chOff x="0" y="0"/>
          <a:chExt cx="0" cy="0"/>
        </a:xfrm>
      </p:grpSpPr>
      <p:pic>
        <p:nvPicPr>
          <p:cNvPr descr="automattic-cmyk.png" id="353" name="Shape 353"/>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354" name="Shape 354"/>
          <p:cNvSpPr txBox="1"/>
          <p:nvPr/>
        </p:nvSpPr>
        <p:spPr>
          <a:xfrm>
            <a:off x="1603350" y="577375"/>
            <a:ext cx="5937300" cy="844500"/>
          </a:xfrm>
          <a:prstGeom prst="rect">
            <a:avLst/>
          </a:prstGeom>
          <a:noFill/>
          <a:ln>
            <a:noFill/>
          </a:ln>
        </p:spPr>
        <p:txBody>
          <a:bodyPr anchorCtr="0" anchor="t" bIns="91425" lIns="91425" rIns="91425" tIns="91425">
            <a:noAutofit/>
          </a:bodyPr>
          <a:lstStyle/>
          <a:p>
            <a:pPr lvl="0" rtl="0" algn="ctr">
              <a:spcBef>
                <a:spcPts val="0"/>
              </a:spcBef>
              <a:buNone/>
            </a:pPr>
            <a:r>
              <a:rPr b="1" lang="en" sz="3600">
                <a:solidFill>
                  <a:srgbClr val="FFFFFF"/>
                </a:solidFill>
                <a:latin typeface="Merriweather"/>
                <a:ea typeface="Merriweather"/>
                <a:cs typeface="Merriweather"/>
                <a:sym typeface="Merriweather"/>
              </a:rPr>
              <a:t>Perks of the Job</a:t>
            </a:r>
          </a:p>
        </p:txBody>
      </p:sp>
      <p:sp>
        <p:nvSpPr>
          <p:cNvPr id="355" name="Shape 355"/>
          <p:cNvSpPr txBox="1"/>
          <p:nvPr/>
        </p:nvSpPr>
        <p:spPr>
          <a:xfrm>
            <a:off x="804375" y="1602475"/>
            <a:ext cx="7671900" cy="4250700"/>
          </a:xfrm>
          <a:prstGeom prst="rect">
            <a:avLst/>
          </a:prstGeom>
          <a:noFill/>
          <a:ln>
            <a:noFill/>
          </a:ln>
        </p:spPr>
        <p:txBody>
          <a:bodyPr anchorCtr="0" anchor="t" bIns="91425" lIns="91425" rIns="91425" tIns="91425">
            <a:noAutofit/>
          </a:bodyPr>
          <a:lstStyle/>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Travel, travel, travel!</a:t>
            </a:r>
          </a:p>
          <a:p>
            <a:pPr lvl="0" rtl="0">
              <a:spcBef>
                <a:spcPts val="0"/>
              </a:spcBef>
              <a:buNone/>
            </a:pPr>
            <a:r>
              <a:t/>
            </a:r>
            <a:endParaRPr b="1" sz="2000">
              <a:solidFill>
                <a:srgbClr val="FFFFFF"/>
              </a:solidFill>
              <a:latin typeface="Merriweather"/>
              <a:ea typeface="Merriweather"/>
              <a:cs typeface="Merriweather"/>
              <a:sym typeface="Merriweather"/>
            </a:endParaRPr>
          </a:p>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Office Setup</a:t>
            </a:r>
          </a:p>
          <a:p>
            <a:pPr lvl="0" rtl="0">
              <a:spcBef>
                <a:spcPts val="0"/>
              </a:spcBef>
              <a:buNone/>
            </a:pPr>
            <a:r>
              <a:t/>
            </a:r>
            <a:endParaRPr b="1" sz="2000">
              <a:solidFill>
                <a:srgbClr val="FFFFFF"/>
              </a:solidFill>
              <a:latin typeface="Merriweather"/>
              <a:ea typeface="Merriweather"/>
              <a:cs typeface="Merriweather"/>
              <a:sym typeface="Merriweather"/>
            </a:endParaRPr>
          </a:p>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Flexible Vacations</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9" name="Shape 359"/>
        <p:cNvGrpSpPr/>
        <p:nvPr/>
      </p:nvGrpSpPr>
      <p:grpSpPr>
        <a:xfrm>
          <a:off x="0" y="0"/>
          <a:ext cx="0" cy="0"/>
          <a:chOff x="0" y="0"/>
          <a:chExt cx="0" cy="0"/>
        </a:xfrm>
      </p:grpSpPr>
      <p:pic>
        <p:nvPicPr>
          <p:cNvPr id="360" name="Shape 360"/>
          <p:cNvPicPr preferRelativeResize="0"/>
          <p:nvPr/>
        </p:nvPicPr>
        <p:blipFill>
          <a:blip r:embed="rId3">
            <a:alphaModFix/>
          </a:blip>
          <a:stretch>
            <a:fillRect/>
          </a:stretch>
        </p:blipFill>
        <p:spPr>
          <a:xfrm>
            <a:off x="-1612211" y="0"/>
            <a:ext cx="12197959"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364" name="Shape 364"/>
        <p:cNvGrpSpPr/>
        <p:nvPr/>
      </p:nvGrpSpPr>
      <p:grpSpPr>
        <a:xfrm>
          <a:off x="0" y="0"/>
          <a:ext cx="0" cy="0"/>
          <a:chOff x="0" y="0"/>
          <a:chExt cx="0" cy="0"/>
        </a:xfrm>
      </p:grpSpPr>
      <p:pic>
        <p:nvPicPr>
          <p:cNvPr descr="automattic-cmyk.png" id="365" name="Shape 365"/>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366" name="Shape 366"/>
          <p:cNvSpPr txBox="1"/>
          <p:nvPr/>
        </p:nvSpPr>
        <p:spPr>
          <a:xfrm>
            <a:off x="1603350" y="2767175"/>
            <a:ext cx="5937300" cy="844500"/>
          </a:xfrm>
          <a:prstGeom prst="rect">
            <a:avLst/>
          </a:prstGeom>
          <a:noFill/>
          <a:ln>
            <a:noFill/>
          </a:ln>
        </p:spPr>
        <p:txBody>
          <a:bodyPr anchorCtr="0" anchor="t" bIns="91425" lIns="91425" rIns="91425" tIns="91425">
            <a:noAutofit/>
          </a:bodyPr>
          <a:lstStyle/>
          <a:p>
            <a:pPr lvl="0" rtl="0" algn="ctr">
              <a:spcBef>
                <a:spcPts val="0"/>
              </a:spcBef>
              <a:buNone/>
            </a:pPr>
            <a:r>
              <a:rPr b="1" lang="en" sz="3600">
                <a:solidFill>
                  <a:srgbClr val="FFFFFF"/>
                </a:solidFill>
                <a:latin typeface="Merriweather"/>
                <a:ea typeface="Merriweather"/>
                <a:cs typeface="Merriweather"/>
                <a:sym typeface="Merriweather"/>
              </a:rPr>
              <a:t>Happier Employee</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370" name="Shape 370"/>
        <p:cNvGrpSpPr/>
        <p:nvPr/>
      </p:nvGrpSpPr>
      <p:grpSpPr>
        <a:xfrm>
          <a:off x="0" y="0"/>
          <a:ext cx="0" cy="0"/>
          <a:chOff x="0" y="0"/>
          <a:chExt cx="0" cy="0"/>
        </a:xfrm>
      </p:grpSpPr>
      <p:pic>
        <p:nvPicPr>
          <p:cNvPr descr="automattic-cmyk.png" id="371" name="Shape 371"/>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372" name="Shape 372"/>
          <p:cNvSpPr txBox="1"/>
          <p:nvPr/>
        </p:nvSpPr>
        <p:spPr>
          <a:xfrm>
            <a:off x="1603350" y="2767175"/>
            <a:ext cx="5937300" cy="844500"/>
          </a:xfrm>
          <a:prstGeom prst="rect">
            <a:avLst/>
          </a:prstGeom>
          <a:noFill/>
          <a:ln>
            <a:noFill/>
          </a:ln>
        </p:spPr>
        <p:txBody>
          <a:bodyPr anchorCtr="0" anchor="t" bIns="91425" lIns="91425" rIns="91425" tIns="91425">
            <a:noAutofit/>
          </a:bodyPr>
          <a:lstStyle/>
          <a:p>
            <a:pPr lvl="0" rtl="0" algn="ctr">
              <a:spcBef>
                <a:spcPts val="0"/>
              </a:spcBef>
              <a:buNone/>
            </a:pPr>
            <a:r>
              <a:rPr b="1" lang="en" sz="3600">
                <a:solidFill>
                  <a:srgbClr val="FFFFFF"/>
                </a:solidFill>
                <a:latin typeface="Merriweather"/>
                <a:ea typeface="Merriweather"/>
                <a:cs typeface="Merriweather"/>
                <a:sym typeface="Merriweather"/>
              </a:rPr>
              <a:t>Geography</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376" name="Shape 376"/>
        <p:cNvGrpSpPr/>
        <p:nvPr/>
      </p:nvGrpSpPr>
      <p:grpSpPr>
        <a:xfrm>
          <a:off x="0" y="0"/>
          <a:ext cx="0" cy="0"/>
          <a:chOff x="0" y="0"/>
          <a:chExt cx="0" cy="0"/>
        </a:xfrm>
      </p:grpSpPr>
      <p:pic>
        <p:nvPicPr>
          <p:cNvPr descr="automattic-cmyk.png" id="377" name="Shape 377"/>
          <p:cNvPicPr preferRelativeResize="0"/>
          <p:nvPr/>
        </p:nvPicPr>
        <p:blipFill>
          <a:blip r:embed="rId3">
            <a:alphaModFix/>
          </a:blip>
          <a:stretch>
            <a:fillRect/>
          </a:stretch>
        </p:blipFill>
        <p:spPr>
          <a:xfrm>
            <a:off x="-127625" y="6324200"/>
            <a:ext cx="2158350" cy="719450"/>
          </a:xfrm>
          <a:prstGeom prst="rect">
            <a:avLst/>
          </a:prstGeom>
          <a:noFill/>
          <a:ln>
            <a:noFill/>
          </a:ln>
        </p:spPr>
      </p:pic>
      <p:pic>
        <p:nvPicPr>
          <p:cNvPr id="378" name="Shape 378"/>
          <p:cNvPicPr preferRelativeResize="0"/>
          <p:nvPr/>
        </p:nvPicPr>
        <p:blipFill>
          <a:blip r:embed="rId4">
            <a:alphaModFix/>
          </a:blip>
          <a:stretch>
            <a:fillRect/>
          </a:stretch>
        </p:blipFill>
        <p:spPr>
          <a:xfrm>
            <a:off x="0" y="-129898"/>
            <a:ext cx="9144001" cy="618292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2" name="Shape 382"/>
        <p:cNvGrpSpPr/>
        <p:nvPr/>
      </p:nvGrpSpPr>
      <p:grpSpPr>
        <a:xfrm>
          <a:off x="0" y="0"/>
          <a:ext cx="0" cy="0"/>
          <a:chOff x="0" y="0"/>
          <a:chExt cx="0" cy="0"/>
        </a:xfrm>
      </p:grpSpPr>
      <p:pic>
        <p:nvPicPr>
          <p:cNvPr id="383" name="Shape 383"/>
          <p:cNvPicPr preferRelativeResize="0"/>
          <p:nvPr/>
        </p:nvPicPr>
        <p:blipFill>
          <a:blip r:embed="rId3">
            <a:alphaModFix/>
          </a:blip>
          <a:stretch>
            <a:fillRect/>
          </a:stretch>
        </p:blipFill>
        <p:spPr>
          <a:xfrm>
            <a:off x="-104673" y="903697"/>
            <a:ext cx="9269649" cy="5010375"/>
          </a:xfrm>
          <a:prstGeom prst="rect">
            <a:avLst/>
          </a:prstGeom>
          <a:noFill/>
          <a:ln>
            <a:noFill/>
          </a:ln>
        </p:spPr>
      </p:pic>
      <p:pic>
        <p:nvPicPr>
          <p:cNvPr descr="automattic-cmyk.png" id="384" name="Shape 384"/>
          <p:cNvPicPr preferRelativeResize="0"/>
          <p:nvPr/>
        </p:nvPicPr>
        <p:blipFill>
          <a:blip r:embed="rId4">
            <a:alphaModFix/>
          </a:blip>
          <a:stretch>
            <a:fillRect/>
          </a:stretch>
        </p:blipFill>
        <p:spPr>
          <a:xfrm>
            <a:off x="-127625" y="6324200"/>
            <a:ext cx="2158350" cy="7194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8" name="Shape 388"/>
        <p:cNvGrpSpPr/>
        <p:nvPr/>
      </p:nvGrpSpPr>
      <p:grpSpPr>
        <a:xfrm>
          <a:off x="0" y="0"/>
          <a:ext cx="0" cy="0"/>
          <a:chOff x="0" y="0"/>
          <a:chExt cx="0" cy="0"/>
        </a:xfrm>
      </p:grpSpPr>
      <p:pic>
        <p:nvPicPr>
          <p:cNvPr id="389" name="Shape 389"/>
          <p:cNvPicPr preferRelativeResize="0"/>
          <p:nvPr/>
        </p:nvPicPr>
        <p:blipFill>
          <a:blip r:embed="rId3">
            <a:alphaModFix/>
          </a:blip>
          <a:stretch>
            <a:fillRect/>
          </a:stretch>
        </p:blipFill>
        <p:spPr>
          <a:xfrm>
            <a:off x="0" y="-1475667"/>
            <a:ext cx="9144000" cy="843589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AADC"/>
        </a:solidFill>
      </p:bgPr>
    </p:bg>
    <p:spTree>
      <p:nvGrpSpPr>
        <p:cNvPr id="82" name="Shape 82"/>
        <p:cNvGrpSpPr/>
        <p:nvPr/>
      </p:nvGrpSpPr>
      <p:grpSpPr>
        <a:xfrm>
          <a:off x="0" y="0"/>
          <a:ext cx="0" cy="0"/>
          <a:chOff x="0" y="0"/>
          <a:chExt cx="0" cy="0"/>
        </a:xfrm>
      </p:grpSpPr>
      <p:pic>
        <p:nvPicPr>
          <p:cNvPr descr="wpcom-vert.png" id="83" name="Shape 83"/>
          <p:cNvPicPr preferRelativeResize="0"/>
          <p:nvPr/>
        </p:nvPicPr>
        <p:blipFill>
          <a:blip r:embed="rId3">
            <a:alphaModFix/>
          </a:blip>
          <a:stretch>
            <a:fillRect/>
          </a:stretch>
        </p:blipFill>
        <p:spPr>
          <a:xfrm>
            <a:off x="1905047" y="706774"/>
            <a:ext cx="5333906" cy="3345149"/>
          </a:xfrm>
          <a:prstGeom prst="rect">
            <a:avLst/>
          </a:prstGeom>
          <a:noFill/>
          <a:ln>
            <a:noFill/>
          </a:ln>
        </p:spPr>
      </p:pic>
      <p:pic>
        <p:nvPicPr>
          <p:cNvPr descr="jetpack-logo-horizontal1.png" id="84" name="Shape 84"/>
          <p:cNvPicPr preferRelativeResize="0"/>
          <p:nvPr/>
        </p:nvPicPr>
        <p:blipFill>
          <a:blip r:embed="rId4">
            <a:alphaModFix/>
          </a:blip>
          <a:stretch>
            <a:fillRect/>
          </a:stretch>
        </p:blipFill>
        <p:spPr>
          <a:xfrm>
            <a:off x="-455375" y="252608"/>
            <a:ext cx="4444375" cy="1773884"/>
          </a:xfrm>
          <a:prstGeom prst="rect">
            <a:avLst/>
          </a:prstGeom>
          <a:noFill/>
          <a:ln>
            <a:noFill/>
          </a:ln>
        </p:spPr>
      </p:pic>
      <p:pic>
        <p:nvPicPr>
          <p:cNvPr descr="logo-woocommerce-black.png" id="85" name="Shape 85"/>
          <p:cNvPicPr preferRelativeResize="0"/>
          <p:nvPr/>
        </p:nvPicPr>
        <p:blipFill>
          <a:blip r:embed="rId5">
            <a:alphaModFix/>
          </a:blip>
          <a:stretch>
            <a:fillRect/>
          </a:stretch>
        </p:blipFill>
        <p:spPr>
          <a:xfrm>
            <a:off x="5489800" y="609337"/>
            <a:ext cx="3581375" cy="1060425"/>
          </a:xfrm>
          <a:prstGeom prst="rect">
            <a:avLst/>
          </a:prstGeom>
          <a:noFill/>
          <a:ln>
            <a:noFill/>
          </a:ln>
        </p:spPr>
      </p:pic>
      <p:pic>
        <p:nvPicPr>
          <p:cNvPr descr="logo-cloudup-1.png" id="86" name="Shape 86"/>
          <p:cNvPicPr preferRelativeResize="0"/>
          <p:nvPr/>
        </p:nvPicPr>
        <p:blipFill>
          <a:blip r:embed="rId6">
            <a:alphaModFix/>
          </a:blip>
          <a:stretch>
            <a:fillRect/>
          </a:stretch>
        </p:blipFill>
        <p:spPr>
          <a:xfrm>
            <a:off x="3730625" y="5538435"/>
            <a:ext cx="1682750" cy="689586"/>
          </a:xfrm>
          <a:prstGeom prst="rect">
            <a:avLst/>
          </a:prstGeom>
          <a:noFill/>
          <a:ln>
            <a:noFill/>
          </a:ln>
        </p:spPr>
      </p:pic>
      <p:pic>
        <p:nvPicPr>
          <p:cNvPr descr="akismet-logo.png" id="87" name="Shape 87"/>
          <p:cNvPicPr preferRelativeResize="0"/>
          <p:nvPr/>
        </p:nvPicPr>
        <p:blipFill>
          <a:blip r:embed="rId7">
            <a:alphaModFix/>
          </a:blip>
          <a:stretch>
            <a:fillRect/>
          </a:stretch>
        </p:blipFill>
        <p:spPr>
          <a:xfrm>
            <a:off x="6526440" y="5528585"/>
            <a:ext cx="2028248" cy="845074"/>
          </a:xfrm>
          <a:prstGeom prst="rect">
            <a:avLst/>
          </a:prstGeom>
          <a:noFill/>
          <a:ln>
            <a:noFill/>
          </a:ln>
        </p:spPr>
      </p:pic>
      <p:pic>
        <p:nvPicPr>
          <p:cNvPr descr="gravatar.png" id="88" name="Shape 88"/>
          <p:cNvPicPr preferRelativeResize="0"/>
          <p:nvPr/>
        </p:nvPicPr>
        <p:blipFill>
          <a:blip r:embed="rId8">
            <a:alphaModFix/>
          </a:blip>
          <a:stretch>
            <a:fillRect/>
          </a:stretch>
        </p:blipFill>
        <p:spPr>
          <a:xfrm>
            <a:off x="381325" y="3737700"/>
            <a:ext cx="2321325" cy="845071"/>
          </a:xfrm>
          <a:prstGeom prst="rect">
            <a:avLst/>
          </a:prstGeom>
          <a:noFill/>
          <a:ln>
            <a:noFill/>
          </a:ln>
        </p:spPr>
      </p:pic>
      <p:pic>
        <p:nvPicPr>
          <p:cNvPr descr="logo-longreads.png" id="89" name="Shape 89"/>
          <p:cNvPicPr preferRelativeResize="0"/>
          <p:nvPr/>
        </p:nvPicPr>
        <p:blipFill>
          <a:blip r:embed="rId9">
            <a:alphaModFix/>
          </a:blip>
          <a:stretch>
            <a:fillRect/>
          </a:stretch>
        </p:blipFill>
        <p:spPr>
          <a:xfrm>
            <a:off x="352688" y="4623814"/>
            <a:ext cx="2847610" cy="845074"/>
          </a:xfrm>
          <a:prstGeom prst="rect">
            <a:avLst/>
          </a:prstGeom>
          <a:noFill/>
          <a:ln>
            <a:noFill/>
          </a:ln>
        </p:spPr>
      </p:pic>
      <p:pic>
        <p:nvPicPr>
          <p:cNvPr descr="polldaddy.png" id="90" name="Shape 90"/>
          <p:cNvPicPr preferRelativeResize="0"/>
          <p:nvPr/>
        </p:nvPicPr>
        <p:blipFill>
          <a:blip r:embed="rId10">
            <a:alphaModFix/>
          </a:blip>
          <a:stretch>
            <a:fillRect/>
          </a:stretch>
        </p:blipFill>
        <p:spPr>
          <a:xfrm>
            <a:off x="589298" y="5537088"/>
            <a:ext cx="2541912" cy="773750"/>
          </a:xfrm>
          <a:prstGeom prst="rect">
            <a:avLst/>
          </a:prstGeom>
          <a:noFill/>
          <a:ln>
            <a:noFill/>
          </a:ln>
        </p:spPr>
      </p:pic>
      <p:pic>
        <p:nvPicPr>
          <p:cNvPr descr="simplenote.png" id="91" name="Shape 91"/>
          <p:cNvPicPr preferRelativeResize="0"/>
          <p:nvPr/>
        </p:nvPicPr>
        <p:blipFill>
          <a:blip r:embed="rId11">
            <a:alphaModFix/>
          </a:blip>
          <a:stretch>
            <a:fillRect/>
          </a:stretch>
        </p:blipFill>
        <p:spPr>
          <a:xfrm>
            <a:off x="5744937" y="3698045"/>
            <a:ext cx="3017725" cy="1005871"/>
          </a:xfrm>
          <a:prstGeom prst="rect">
            <a:avLst/>
          </a:prstGeom>
          <a:noFill/>
          <a:ln>
            <a:noFill/>
          </a:ln>
        </p:spPr>
      </p:pic>
      <p:pic>
        <p:nvPicPr>
          <p:cNvPr descr="logo-vaultpress.png" id="92" name="Shape 92"/>
          <p:cNvPicPr preferRelativeResize="0"/>
          <p:nvPr/>
        </p:nvPicPr>
        <p:blipFill>
          <a:blip r:embed="rId12">
            <a:alphaModFix/>
          </a:blip>
          <a:stretch>
            <a:fillRect/>
          </a:stretch>
        </p:blipFill>
        <p:spPr>
          <a:xfrm>
            <a:off x="2962037" y="3779730"/>
            <a:ext cx="2646376" cy="761024"/>
          </a:xfrm>
          <a:prstGeom prst="rect">
            <a:avLst/>
          </a:prstGeom>
          <a:noFill/>
          <a:ln>
            <a:noFill/>
          </a:ln>
        </p:spPr>
      </p:pic>
      <p:pic>
        <p:nvPicPr>
          <p:cNvPr descr="wpcom-vip-logo.png" id="93" name="Shape 93"/>
          <p:cNvPicPr preferRelativeResize="0"/>
          <p:nvPr/>
        </p:nvPicPr>
        <p:blipFill>
          <a:blip r:embed="rId13">
            <a:alphaModFix/>
          </a:blip>
          <a:stretch>
            <a:fillRect/>
          </a:stretch>
        </p:blipFill>
        <p:spPr>
          <a:xfrm>
            <a:off x="3678362" y="4488941"/>
            <a:ext cx="1682725" cy="962430"/>
          </a:xfrm>
          <a:prstGeom prst="rect">
            <a:avLst/>
          </a:prstGeom>
          <a:noFill/>
          <a:ln>
            <a:noFill/>
          </a:ln>
        </p:spPr>
      </p:pic>
      <p:pic>
        <p:nvPicPr>
          <p:cNvPr descr="logo-woothemes-black.png" id="94" name="Shape 94"/>
          <p:cNvPicPr preferRelativeResize="0"/>
          <p:nvPr/>
        </p:nvPicPr>
        <p:blipFill>
          <a:blip r:embed="rId14">
            <a:alphaModFix/>
          </a:blip>
          <a:stretch>
            <a:fillRect/>
          </a:stretch>
        </p:blipFill>
        <p:spPr>
          <a:xfrm>
            <a:off x="5937102" y="4596662"/>
            <a:ext cx="2854203" cy="84507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393" name="Shape 393"/>
        <p:cNvGrpSpPr/>
        <p:nvPr/>
      </p:nvGrpSpPr>
      <p:grpSpPr>
        <a:xfrm>
          <a:off x="0" y="0"/>
          <a:ext cx="0" cy="0"/>
          <a:chOff x="0" y="0"/>
          <a:chExt cx="0" cy="0"/>
        </a:xfrm>
      </p:grpSpPr>
      <p:pic>
        <p:nvPicPr>
          <p:cNvPr descr="automattic-cmyk.png" id="394" name="Shape 394"/>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395" name="Shape 395"/>
          <p:cNvSpPr txBox="1"/>
          <p:nvPr>
            <p:ph idx="4294967295" type="body"/>
          </p:nvPr>
        </p:nvSpPr>
        <p:spPr>
          <a:xfrm>
            <a:off x="938325" y="814725"/>
            <a:ext cx="7497900" cy="4860900"/>
          </a:xfrm>
          <a:prstGeom prst="rect">
            <a:avLst/>
          </a:prstGeom>
        </p:spPr>
        <p:txBody>
          <a:bodyPr anchorCtr="0" anchor="t" bIns="91425" lIns="91425" rIns="91425" tIns="91425">
            <a:noAutofit/>
          </a:bodyPr>
          <a:lstStyle/>
          <a:p>
            <a:pPr lvl="0" rtl="0">
              <a:spcBef>
                <a:spcPts val="0"/>
              </a:spcBef>
              <a:buNone/>
            </a:pPr>
            <a:r>
              <a:rPr b="1" lang="en" sz="3000">
                <a:solidFill>
                  <a:srgbClr val="FFFFFF"/>
                </a:solidFill>
                <a:latin typeface="Merriweather"/>
                <a:ea typeface="Merriweather"/>
                <a:cs typeface="Merriweather"/>
                <a:sym typeface="Merriweather"/>
              </a:rPr>
              <a:t>We’re hiring!</a:t>
            </a:r>
          </a:p>
          <a:p>
            <a:pPr indent="-355600" lvl="0" marL="457200" rtl="0">
              <a:lnSpc>
                <a:spcPct val="120000"/>
              </a:lnSpc>
              <a:spcBef>
                <a:spcPts val="0"/>
              </a:spcBef>
              <a:spcAft>
                <a:spcPts val="0"/>
              </a:spcAft>
              <a:buClr>
                <a:srgbClr val="FFFFFF"/>
              </a:buClr>
              <a:buSzPct val="100000"/>
              <a:buFont typeface="Merriweather"/>
            </a:pPr>
            <a:r>
              <a:rPr lang="en" sz="2000">
                <a:solidFill>
                  <a:srgbClr val="FFFFFF"/>
                </a:solidFill>
                <a:latin typeface="Merriweather"/>
                <a:ea typeface="Merriweather"/>
                <a:cs typeface="Merriweather"/>
                <a:sym typeface="Merriweather"/>
              </a:rPr>
              <a:t>Happiness Engineers</a:t>
            </a:r>
          </a:p>
          <a:p>
            <a:pPr indent="-355600" lvl="0" marL="457200" rtl="0">
              <a:lnSpc>
                <a:spcPct val="120000"/>
              </a:lnSpc>
              <a:spcBef>
                <a:spcPts val="0"/>
              </a:spcBef>
              <a:spcAft>
                <a:spcPts val="0"/>
              </a:spcAft>
              <a:buClr>
                <a:srgbClr val="FFFFFF"/>
              </a:buClr>
              <a:buSzPct val="100000"/>
              <a:buFont typeface="Merriweather"/>
            </a:pPr>
            <a:r>
              <a:rPr lang="en" sz="2000">
                <a:solidFill>
                  <a:srgbClr val="FFFFFF"/>
                </a:solidFill>
                <a:latin typeface="Merriweather"/>
                <a:ea typeface="Merriweather"/>
                <a:cs typeface="Merriweather"/>
                <a:sym typeface="Merriweather"/>
              </a:rPr>
              <a:t>Woo Happiness Engineers</a:t>
            </a:r>
          </a:p>
          <a:p>
            <a:pPr indent="-355600" lvl="0" marL="457200" rtl="0">
              <a:lnSpc>
                <a:spcPct val="120000"/>
              </a:lnSpc>
              <a:spcBef>
                <a:spcPts val="0"/>
              </a:spcBef>
              <a:spcAft>
                <a:spcPts val="0"/>
              </a:spcAft>
              <a:buClr>
                <a:srgbClr val="FFFFFF"/>
              </a:buClr>
              <a:buSzPct val="100000"/>
              <a:buFont typeface="Merriweather"/>
            </a:pPr>
            <a:r>
              <a:rPr lang="en" sz="2000">
                <a:solidFill>
                  <a:srgbClr val="FFFFFF"/>
                </a:solidFill>
                <a:latin typeface="Merriweather"/>
                <a:ea typeface="Merriweather"/>
                <a:cs typeface="Merriweather"/>
                <a:sym typeface="Merriweather"/>
              </a:rPr>
              <a:t>Theme Wranglers</a:t>
            </a:r>
          </a:p>
          <a:p>
            <a:pPr indent="-355600" lvl="0" marL="457200" rtl="0">
              <a:lnSpc>
                <a:spcPct val="120000"/>
              </a:lnSpc>
              <a:spcBef>
                <a:spcPts val="0"/>
              </a:spcBef>
              <a:spcAft>
                <a:spcPts val="0"/>
              </a:spcAft>
              <a:buClr>
                <a:srgbClr val="FFFFFF"/>
              </a:buClr>
              <a:buSzPct val="100000"/>
              <a:buFont typeface="Merriweather"/>
            </a:pPr>
            <a:r>
              <a:rPr lang="en" sz="2000">
                <a:solidFill>
                  <a:srgbClr val="FFFFFF"/>
                </a:solidFill>
                <a:latin typeface="Merriweather"/>
                <a:ea typeface="Merriweather"/>
                <a:cs typeface="Merriweather"/>
                <a:sym typeface="Merriweather"/>
              </a:rPr>
              <a:t>Code Wranglers</a:t>
            </a:r>
          </a:p>
          <a:p>
            <a:pPr indent="-355600" lvl="0" marL="457200" rtl="0">
              <a:lnSpc>
                <a:spcPct val="120000"/>
              </a:lnSpc>
              <a:spcBef>
                <a:spcPts val="0"/>
              </a:spcBef>
              <a:spcAft>
                <a:spcPts val="0"/>
              </a:spcAft>
              <a:buClr>
                <a:srgbClr val="FFFFFF"/>
              </a:buClr>
              <a:buSzPct val="100000"/>
              <a:buFont typeface="Merriweather"/>
            </a:pPr>
            <a:r>
              <a:rPr lang="en" sz="2000">
                <a:solidFill>
                  <a:srgbClr val="FFFFFF"/>
                </a:solidFill>
                <a:latin typeface="Merriweather"/>
                <a:ea typeface="Merriweather"/>
                <a:cs typeface="Merriweather"/>
                <a:sym typeface="Merriweather"/>
              </a:rPr>
              <a:t>Mobile Developers</a:t>
            </a:r>
          </a:p>
          <a:p>
            <a:pPr indent="-355600" lvl="0" marL="457200" rtl="0">
              <a:lnSpc>
                <a:spcPct val="120000"/>
              </a:lnSpc>
              <a:spcBef>
                <a:spcPts val="0"/>
              </a:spcBef>
              <a:spcAft>
                <a:spcPts val="0"/>
              </a:spcAft>
              <a:buClr>
                <a:srgbClr val="FFFFFF"/>
              </a:buClr>
              <a:buSzPct val="100000"/>
              <a:buFont typeface="Merriweather"/>
            </a:pPr>
            <a:r>
              <a:rPr lang="en" sz="2000">
                <a:solidFill>
                  <a:srgbClr val="FFFFFF"/>
                </a:solidFill>
                <a:latin typeface="Merriweather"/>
                <a:ea typeface="Merriweather"/>
                <a:cs typeface="Merriweather"/>
                <a:sym typeface="Merriweather"/>
              </a:rPr>
              <a:t>VIP Wranglers</a:t>
            </a:r>
          </a:p>
          <a:p>
            <a:pPr indent="-355600" lvl="0" marL="457200" rtl="0">
              <a:lnSpc>
                <a:spcPct val="120000"/>
              </a:lnSpc>
              <a:spcBef>
                <a:spcPts val="0"/>
              </a:spcBef>
              <a:spcAft>
                <a:spcPts val="0"/>
              </a:spcAft>
              <a:buClr>
                <a:srgbClr val="FFFFFF"/>
              </a:buClr>
              <a:buSzPct val="100000"/>
              <a:buFont typeface="Merriweather"/>
            </a:pPr>
            <a:r>
              <a:rPr lang="en" sz="2000">
                <a:solidFill>
                  <a:srgbClr val="FFFFFF"/>
                </a:solidFill>
                <a:latin typeface="Merriweather"/>
                <a:ea typeface="Merriweather"/>
                <a:cs typeface="Merriweather"/>
                <a:sym typeface="Merriweather"/>
              </a:rPr>
              <a:t>and many, many more...</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399" name="Shape 399"/>
        <p:cNvGrpSpPr/>
        <p:nvPr/>
      </p:nvGrpSpPr>
      <p:grpSpPr>
        <a:xfrm>
          <a:off x="0" y="0"/>
          <a:ext cx="0" cy="0"/>
          <a:chOff x="0" y="0"/>
          <a:chExt cx="0" cy="0"/>
        </a:xfrm>
      </p:grpSpPr>
      <p:pic>
        <p:nvPicPr>
          <p:cNvPr descr="automattic-cmyk.png" id="400" name="Shape 400"/>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401" name="Shape 401"/>
          <p:cNvSpPr txBox="1"/>
          <p:nvPr>
            <p:ph idx="4294967295" type="body"/>
          </p:nvPr>
        </p:nvSpPr>
        <p:spPr>
          <a:xfrm>
            <a:off x="938325" y="814725"/>
            <a:ext cx="7497900" cy="4860900"/>
          </a:xfrm>
          <a:prstGeom prst="rect">
            <a:avLst/>
          </a:prstGeom>
        </p:spPr>
        <p:txBody>
          <a:bodyPr anchorCtr="0" anchor="t" bIns="91425" lIns="91425" rIns="91425" tIns="91425">
            <a:noAutofit/>
          </a:bodyPr>
          <a:lstStyle/>
          <a:p>
            <a:pPr lvl="0" rtl="0">
              <a:spcBef>
                <a:spcPts val="0"/>
              </a:spcBef>
              <a:buNone/>
            </a:pPr>
            <a:r>
              <a:rPr b="1" lang="en" sz="3000">
                <a:solidFill>
                  <a:srgbClr val="FFFFFF"/>
                </a:solidFill>
                <a:latin typeface="Merriweather"/>
                <a:ea typeface="Merriweather"/>
                <a:cs typeface="Merriweather"/>
                <a:sym typeface="Merriweather"/>
              </a:rPr>
              <a:t>We’re hiring!</a:t>
            </a:r>
          </a:p>
          <a:p>
            <a:pPr lvl="0" rtl="0">
              <a:spcBef>
                <a:spcPts val="0"/>
              </a:spcBef>
              <a:buNone/>
            </a:pPr>
            <a:r>
              <a:t/>
            </a:r>
            <a:endParaRPr sz="3000">
              <a:solidFill>
                <a:srgbClr val="FFFFFF"/>
              </a:solidFill>
              <a:latin typeface="Merriweather"/>
              <a:ea typeface="Merriweather"/>
              <a:cs typeface="Merriweather"/>
              <a:sym typeface="Merriweather"/>
            </a:endParaRPr>
          </a:p>
          <a:p>
            <a:pPr lvl="0" rtl="0" algn="ctr">
              <a:spcBef>
                <a:spcPts val="0"/>
              </a:spcBef>
              <a:buNone/>
            </a:pPr>
            <a:r>
              <a:rPr b="1" lang="en" sz="2400">
                <a:solidFill>
                  <a:srgbClr val="FFFFFF"/>
                </a:solidFill>
                <a:latin typeface="Merriweather"/>
                <a:ea typeface="Merriweather"/>
                <a:cs typeface="Merriweather"/>
                <a:sym typeface="Merriweather"/>
              </a:rPr>
              <a:t>automattic.com/work-with-us</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405" name="Shape 405"/>
        <p:cNvGrpSpPr/>
        <p:nvPr/>
      </p:nvGrpSpPr>
      <p:grpSpPr>
        <a:xfrm>
          <a:off x="0" y="0"/>
          <a:ext cx="0" cy="0"/>
          <a:chOff x="0" y="0"/>
          <a:chExt cx="0" cy="0"/>
        </a:xfrm>
      </p:grpSpPr>
      <p:pic>
        <p:nvPicPr>
          <p:cNvPr descr="automattic-cmyk.png" id="406" name="Shape 406"/>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407" name="Shape 407"/>
          <p:cNvSpPr txBox="1"/>
          <p:nvPr>
            <p:ph idx="4294967295" type="body"/>
          </p:nvPr>
        </p:nvSpPr>
        <p:spPr>
          <a:xfrm>
            <a:off x="823050" y="848675"/>
            <a:ext cx="7497900" cy="4860900"/>
          </a:xfrm>
          <a:prstGeom prst="rect">
            <a:avLst/>
          </a:prstGeom>
        </p:spPr>
        <p:txBody>
          <a:bodyPr anchorCtr="0" anchor="t" bIns="91425" lIns="91425" rIns="91425" tIns="91425">
            <a:noAutofit/>
          </a:bodyPr>
          <a:lstStyle/>
          <a:p>
            <a:pPr lvl="0">
              <a:spcBef>
                <a:spcPts val="0"/>
              </a:spcBef>
              <a:buNone/>
            </a:pPr>
            <a:r>
              <a:t/>
            </a:r>
            <a:endParaRPr sz="4800">
              <a:solidFill>
                <a:srgbClr val="FFFFFF"/>
              </a:solidFill>
              <a:latin typeface="Merriweather"/>
              <a:ea typeface="Merriweather"/>
              <a:cs typeface="Merriweather"/>
              <a:sym typeface="Merriweather"/>
            </a:endParaRPr>
          </a:p>
          <a:p>
            <a:pPr lvl="0" rtl="0">
              <a:spcBef>
                <a:spcPts val="0"/>
              </a:spcBef>
              <a:buNone/>
            </a:pPr>
            <a:r>
              <a:t/>
            </a:r>
            <a:endParaRPr sz="4800">
              <a:solidFill>
                <a:srgbClr val="FFFFFF"/>
              </a:solidFill>
              <a:latin typeface="Merriweather"/>
              <a:ea typeface="Merriweather"/>
              <a:cs typeface="Merriweather"/>
              <a:sym typeface="Merriweather"/>
            </a:endParaRPr>
          </a:p>
          <a:p>
            <a:pPr lvl="0" rtl="0" algn="ctr">
              <a:spcBef>
                <a:spcPts val="0"/>
              </a:spcBef>
              <a:buNone/>
            </a:pPr>
            <a:r>
              <a:rPr b="1" lang="en" sz="4800">
                <a:solidFill>
                  <a:srgbClr val="FFFFFF"/>
                </a:solidFill>
                <a:latin typeface="Merriweather"/>
                <a:ea typeface="Merriweather"/>
                <a:cs typeface="Merriweather"/>
                <a:sym typeface="Merriweather"/>
              </a:rPr>
              <a:t>Thank you!</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98" name="Shape 98"/>
        <p:cNvGrpSpPr/>
        <p:nvPr/>
      </p:nvGrpSpPr>
      <p:grpSpPr>
        <a:xfrm>
          <a:off x="0" y="0"/>
          <a:ext cx="0" cy="0"/>
          <a:chOff x="0" y="0"/>
          <a:chExt cx="0" cy="0"/>
        </a:xfrm>
      </p:grpSpPr>
      <p:sp>
        <p:nvSpPr>
          <p:cNvPr id="99" name="Shape 99"/>
          <p:cNvSpPr txBox="1"/>
          <p:nvPr/>
        </p:nvSpPr>
        <p:spPr>
          <a:xfrm>
            <a:off x="993900" y="649525"/>
            <a:ext cx="7156200" cy="719400"/>
          </a:xfrm>
          <a:prstGeom prst="rect">
            <a:avLst/>
          </a:prstGeom>
          <a:noFill/>
          <a:ln>
            <a:noFill/>
          </a:ln>
        </p:spPr>
        <p:txBody>
          <a:bodyPr anchorCtr="0" anchor="t" bIns="91425" lIns="91425" rIns="91425" tIns="91425">
            <a:noAutofit/>
          </a:bodyPr>
          <a:lstStyle/>
          <a:p>
            <a:pPr lvl="0" rtl="0" algn="ctr">
              <a:spcBef>
                <a:spcPts val="0"/>
              </a:spcBef>
              <a:buNone/>
            </a:pPr>
            <a:r>
              <a:rPr b="1" lang="en" sz="3600">
                <a:solidFill>
                  <a:srgbClr val="FFFFFF"/>
                </a:solidFill>
                <a:latin typeface="Merriweather"/>
                <a:ea typeface="Merriweather"/>
                <a:cs typeface="Merriweather"/>
                <a:sym typeface="Merriweather"/>
              </a:rPr>
              <a:t>How it all began</a:t>
            </a:r>
          </a:p>
        </p:txBody>
      </p:sp>
      <p:pic>
        <p:nvPicPr>
          <p:cNvPr descr="automattic-cmyk.png" id="100" name="Shape 100"/>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101" name="Shape 101"/>
          <p:cNvSpPr txBox="1"/>
          <p:nvPr/>
        </p:nvSpPr>
        <p:spPr>
          <a:xfrm>
            <a:off x="804375" y="1602475"/>
            <a:ext cx="4166100" cy="4250700"/>
          </a:xfrm>
          <a:prstGeom prst="rect">
            <a:avLst/>
          </a:prstGeom>
          <a:noFill/>
          <a:ln>
            <a:noFill/>
          </a:ln>
        </p:spPr>
        <p:txBody>
          <a:bodyPr anchorCtr="0" anchor="t" bIns="91425" lIns="91425" rIns="91425" tIns="91425">
            <a:noAutofit/>
          </a:bodyPr>
          <a:lstStyle/>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WordPress</a:t>
            </a:r>
            <a:r>
              <a:rPr lang="en" sz="2000">
                <a:solidFill>
                  <a:srgbClr val="FFFFFF"/>
                </a:solidFill>
                <a:latin typeface="Merriweather"/>
                <a:ea typeface="Merriweather"/>
                <a:cs typeface="Merriweather"/>
                <a:sym typeface="Merriweather"/>
              </a:rPr>
              <a:t> was created by Matt Mullenweg in 2003.</a:t>
            </a:r>
          </a:p>
          <a:p>
            <a:pPr indent="-355600" lvl="0" marL="457200" rtl="0">
              <a:spcBef>
                <a:spcPts val="0"/>
              </a:spcBef>
              <a:buClr>
                <a:srgbClr val="FFFFFF"/>
              </a:buClr>
              <a:buFont typeface="Merriweather"/>
              <a:buChar char="●"/>
            </a:pPr>
            <a:r>
              <a:t/>
            </a:r>
            <a:endParaRPr sz="2000">
              <a:solidFill>
                <a:srgbClr val="FFFFFF"/>
              </a:solidFill>
              <a:latin typeface="Merriweather"/>
              <a:ea typeface="Merriweather"/>
              <a:cs typeface="Merriweather"/>
              <a:sym typeface="Merriweather"/>
            </a:endParaRPr>
          </a:p>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WordPress</a:t>
            </a:r>
            <a:r>
              <a:rPr lang="en" sz="2000">
                <a:solidFill>
                  <a:srgbClr val="FFFFFF"/>
                </a:solidFill>
                <a:latin typeface="Merriweather"/>
                <a:ea typeface="Merriweather"/>
                <a:cs typeface="Merriweather"/>
                <a:sym typeface="Merriweather"/>
              </a:rPr>
              <a:t> is a content management system that currently powers 26% of the web.</a:t>
            </a:r>
          </a:p>
          <a:p>
            <a:pPr indent="-355600" lvl="0" marL="457200" rtl="0">
              <a:spcBef>
                <a:spcPts val="0"/>
              </a:spcBef>
              <a:buClr>
                <a:srgbClr val="FFFFFF"/>
              </a:buClr>
              <a:buFont typeface="Merriweather"/>
              <a:buChar char="●"/>
            </a:pPr>
            <a:r>
              <a:t/>
            </a:r>
            <a:endParaRPr sz="2000">
              <a:solidFill>
                <a:srgbClr val="FFFFFF"/>
              </a:solidFill>
              <a:latin typeface="Merriweather"/>
              <a:ea typeface="Merriweather"/>
              <a:cs typeface="Merriweather"/>
              <a:sym typeface="Merriweather"/>
            </a:endParaRPr>
          </a:p>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WordPress.com</a:t>
            </a:r>
            <a:r>
              <a:rPr lang="en" sz="2000">
                <a:solidFill>
                  <a:srgbClr val="FFFFFF"/>
                </a:solidFill>
                <a:latin typeface="Merriweather"/>
                <a:ea typeface="Merriweather"/>
                <a:cs typeface="Merriweather"/>
                <a:sym typeface="Merriweather"/>
              </a:rPr>
              <a:t> was created in 2005 to bring </a:t>
            </a:r>
            <a:r>
              <a:rPr b="1" lang="en" sz="2000">
                <a:solidFill>
                  <a:srgbClr val="FFFFFF"/>
                </a:solidFill>
                <a:latin typeface="Merriweather"/>
                <a:ea typeface="Merriweather"/>
                <a:cs typeface="Merriweather"/>
                <a:sym typeface="Merriweather"/>
              </a:rPr>
              <a:t>WordPress</a:t>
            </a:r>
            <a:r>
              <a:rPr lang="en" sz="2000">
                <a:solidFill>
                  <a:srgbClr val="FFFFFF"/>
                </a:solidFill>
                <a:latin typeface="Merriweather"/>
                <a:ea typeface="Merriweather"/>
                <a:cs typeface="Merriweather"/>
                <a:sym typeface="Merriweather"/>
              </a:rPr>
              <a:t> to the masses.</a:t>
            </a:r>
          </a:p>
        </p:txBody>
      </p:sp>
      <p:pic>
        <p:nvPicPr>
          <p:cNvPr id="102" name="Shape 102"/>
          <p:cNvPicPr preferRelativeResize="0"/>
          <p:nvPr/>
        </p:nvPicPr>
        <p:blipFill rotWithShape="1">
          <a:blip r:embed="rId4">
            <a:alphaModFix/>
          </a:blip>
          <a:srcRect b="16541" l="31088" r="11007" t="0"/>
          <a:stretch/>
        </p:blipFill>
        <p:spPr>
          <a:xfrm>
            <a:off x="4970474" y="1629622"/>
            <a:ext cx="3475799" cy="3336574"/>
          </a:xfrm>
          <a:prstGeom prst="rect">
            <a:avLst/>
          </a:prstGeom>
          <a:noFill/>
          <a:ln>
            <a:noFill/>
          </a:ln>
        </p:spPr>
      </p:pic>
      <p:sp>
        <p:nvSpPr>
          <p:cNvPr id="103" name="Shape 103"/>
          <p:cNvSpPr txBox="1"/>
          <p:nvPr/>
        </p:nvSpPr>
        <p:spPr>
          <a:xfrm>
            <a:off x="6404765" y="4933743"/>
            <a:ext cx="2158200" cy="321900"/>
          </a:xfrm>
          <a:prstGeom prst="rect">
            <a:avLst/>
          </a:prstGeom>
          <a:noFill/>
          <a:ln>
            <a:noFill/>
          </a:ln>
        </p:spPr>
        <p:txBody>
          <a:bodyPr anchorCtr="0" anchor="t" bIns="91425" lIns="91425" rIns="91425" tIns="91425">
            <a:noAutofit/>
          </a:bodyPr>
          <a:lstStyle/>
          <a:p>
            <a:pPr lvl="0">
              <a:spcBef>
                <a:spcPts val="0"/>
              </a:spcBef>
              <a:buNone/>
            </a:pPr>
            <a:r>
              <a:rPr i="1" lang="en" sz="1200">
                <a:latin typeface="Merriweather"/>
                <a:ea typeface="Merriweather"/>
                <a:cs typeface="Merriweather"/>
                <a:sym typeface="Merriweather"/>
              </a:rPr>
              <a:t>Photo credit: Florian Ziegler</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7BE"/>
        </a:solidFill>
      </p:bgPr>
    </p:bg>
    <p:spTree>
      <p:nvGrpSpPr>
        <p:cNvPr id="107" name="Shape 107"/>
        <p:cNvGrpSpPr/>
        <p:nvPr/>
      </p:nvGrpSpPr>
      <p:grpSpPr>
        <a:xfrm>
          <a:off x="0" y="0"/>
          <a:ext cx="0" cy="0"/>
          <a:chOff x="0" y="0"/>
          <a:chExt cx="0" cy="0"/>
        </a:xfrm>
      </p:grpSpPr>
      <p:sp>
        <p:nvSpPr>
          <p:cNvPr id="108" name="Shape 108"/>
          <p:cNvSpPr txBox="1"/>
          <p:nvPr/>
        </p:nvSpPr>
        <p:spPr>
          <a:xfrm>
            <a:off x="993900" y="649525"/>
            <a:ext cx="7156200" cy="719400"/>
          </a:xfrm>
          <a:prstGeom prst="rect">
            <a:avLst/>
          </a:prstGeom>
          <a:noFill/>
          <a:ln>
            <a:noFill/>
          </a:ln>
        </p:spPr>
        <p:txBody>
          <a:bodyPr anchorCtr="0" anchor="t" bIns="91425" lIns="91425" rIns="91425" tIns="91425">
            <a:noAutofit/>
          </a:bodyPr>
          <a:lstStyle/>
          <a:p>
            <a:pPr lvl="0" rtl="0" algn="ctr">
              <a:spcBef>
                <a:spcPts val="0"/>
              </a:spcBef>
              <a:buNone/>
            </a:pPr>
            <a:r>
              <a:rPr b="1" lang="en" sz="3600">
                <a:solidFill>
                  <a:srgbClr val="FFFFFF"/>
                </a:solidFill>
                <a:latin typeface="Merriweather"/>
                <a:ea typeface="Merriweather"/>
                <a:cs typeface="Merriweather"/>
                <a:sym typeface="Merriweather"/>
              </a:rPr>
              <a:t>Office?  What office?</a:t>
            </a:r>
          </a:p>
        </p:txBody>
      </p:sp>
      <p:pic>
        <p:nvPicPr>
          <p:cNvPr descr="automattic-cmyk.png" id="109" name="Shape 109"/>
          <p:cNvPicPr preferRelativeResize="0"/>
          <p:nvPr/>
        </p:nvPicPr>
        <p:blipFill>
          <a:blip r:embed="rId3">
            <a:alphaModFix/>
          </a:blip>
          <a:stretch>
            <a:fillRect/>
          </a:stretch>
        </p:blipFill>
        <p:spPr>
          <a:xfrm>
            <a:off x="-127625" y="6324200"/>
            <a:ext cx="2158350" cy="719450"/>
          </a:xfrm>
          <a:prstGeom prst="rect">
            <a:avLst/>
          </a:prstGeom>
          <a:noFill/>
          <a:ln>
            <a:noFill/>
          </a:ln>
        </p:spPr>
      </p:pic>
      <p:sp>
        <p:nvSpPr>
          <p:cNvPr id="110" name="Shape 110"/>
          <p:cNvSpPr txBox="1"/>
          <p:nvPr/>
        </p:nvSpPr>
        <p:spPr>
          <a:xfrm>
            <a:off x="804375" y="1602475"/>
            <a:ext cx="7671900" cy="4250700"/>
          </a:xfrm>
          <a:prstGeom prst="rect">
            <a:avLst/>
          </a:prstGeom>
          <a:noFill/>
          <a:ln>
            <a:noFill/>
          </a:ln>
        </p:spPr>
        <p:txBody>
          <a:bodyPr anchorCtr="0" anchor="t" bIns="91425" lIns="91425" rIns="91425" tIns="91425">
            <a:noAutofit/>
          </a:bodyPr>
          <a:lstStyle/>
          <a:p>
            <a:pPr indent="-355600" lvl="0" marL="457200" rtl="0">
              <a:spcBef>
                <a:spcPts val="0"/>
              </a:spcBef>
              <a:buClr>
                <a:srgbClr val="FFFFFF"/>
              </a:buClr>
              <a:buSzPct val="100000"/>
              <a:buFont typeface="Merriweather"/>
              <a:buChar char="●"/>
            </a:pPr>
            <a:r>
              <a:rPr b="1" lang="en" sz="2000">
                <a:solidFill>
                  <a:srgbClr val="FFFFFF"/>
                </a:solidFill>
                <a:latin typeface="Merriweather"/>
                <a:ea typeface="Merriweather"/>
                <a:cs typeface="Merriweather"/>
                <a:sym typeface="Merriweather"/>
              </a:rPr>
              <a:t>We are a distributed workforce of 514 Automatticians, spread across 52 countries, speaking more than 60 languages.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114" name="Shape 114"/>
        <p:cNvGrpSpPr/>
        <p:nvPr/>
      </p:nvGrpSpPr>
      <p:grpSpPr>
        <a:xfrm>
          <a:off x="0" y="0"/>
          <a:ext cx="0" cy="0"/>
          <a:chOff x="0" y="0"/>
          <a:chExt cx="0" cy="0"/>
        </a:xfrm>
      </p:grpSpPr>
      <p:pic>
        <p:nvPicPr>
          <p:cNvPr descr="automattic-cmyk.png" id="115" name="Shape 115"/>
          <p:cNvPicPr preferRelativeResize="0"/>
          <p:nvPr/>
        </p:nvPicPr>
        <p:blipFill>
          <a:blip r:embed="rId3">
            <a:alphaModFix/>
          </a:blip>
          <a:stretch>
            <a:fillRect/>
          </a:stretch>
        </p:blipFill>
        <p:spPr>
          <a:xfrm>
            <a:off x="-127625" y="6324200"/>
            <a:ext cx="2158350" cy="719450"/>
          </a:xfrm>
          <a:prstGeom prst="rect">
            <a:avLst/>
          </a:prstGeom>
          <a:noFill/>
          <a:ln>
            <a:noFill/>
          </a:ln>
        </p:spPr>
      </p:pic>
      <p:pic>
        <p:nvPicPr>
          <p:cNvPr id="116" name="Shape 116"/>
          <p:cNvPicPr preferRelativeResize="0"/>
          <p:nvPr/>
        </p:nvPicPr>
        <p:blipFill>
          <a:blip r:embed="rId4">
            <a:alphaModFix/>
          </a:blip>
          <a:stretch>
            <a:fillRect/>
          </a:stretch>
        </p:blipFill>
        <p:spPr>
          <a:xfrm>
            <a:off x="-104673" y="903697"/>
            <a:ext cx="9269649" cy="5010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pic>
        <p:nvPicPr>
          <p:cNvPr descr="automattic-cmyk.png" id="121" name="Shape 121"/>
          <p:cNvPicPr preferRelativeResize="0"/>
          <p:nvPr/>
        </p:nvPicPr>
        <p:blipFill>
          <a:blip r:embed="rId3">
            <a:alphaModFix/>
          </a:blip>
          <a:stretch>
            <a:fillRect/>
          </a:stretch>
        </p:blipFill>
        <p:spPr>
          <a:xfrm>
            <a:off x="-127625" y="6324200"/>
            <a:ext cx="2158350" cy="719450"/>
          </a:xfrm>
          <a:prstGeom prst="rect">
            <a:avLst/>
          </a:prstGeom>
          <a:noFill/>
          <a:ln>
            <a:noFill/>
          </a:ln>
        </p:spPr>
      </p:pic>
      <p:pic>
        <p:nvPicPr>
          <p:cNvPr id="122" name="Shape 122"/>
          <p:cNvPicPr preferRelativeResize="0"/>
          <p:nvPr/>
        </p:nvPicPr>
        <p:blipFill>
          <a:blip r:embed="rId4">
            <a:alphaModFix/>
          </a:blip>
          <a:stretch>
            <a:fillRect/>
          </a:stretch>
        </p:blipFill>
        <p:spPr>
          <a:xfrm>
            <a:off x="0" y="-76200"/>
            <a:ext cx="9227150" cy="5704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